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0" r:id="rId2"/>
    <p:sldMasterId id="2147483719" r:id="rId3"/>
    <p:sldMasterId id="2147483734" r:id="rId4"/>
    <p:sldMasterId id="2147483828" r:id="rId5"/>
    <p:sldMasterId id="2147483868" r:id="rId6"/>
    <p:sldMasterId id="2147483769" r:id="rId7"/>
  </p:sldMasterIdLst>
  <p:notesMasterIdLst>
    <p:notesMasterId r:id="rId39"/>
  </p:notesMasterIdLst>
  <p:handoutMasterIdLst>
    <p:handoutMasterId r:id="rId40"/>
  </p:handoutMasterIdLst>
  <p:sldIdLst>
    <p:sldId id="256" r:id="rId8"/>
    <p:sldId id="2141414460" r:id="rId9"/>
    <p:sldId id="2141414461" r:id="rId10"/>
    <p:sldId id="2141414464" r:id="rId11"/>
    <p:sldId id="2141414463" r:id="rId12"/>
    <p:sldId id="2141414467" r:id="rId13"/>
    <p:sldId id="2141414469" r:id="rId14"/>
    <p:sldId id="2141414470" r:id="rId15"/>
    <p:sldId id="2141414471" r:id="rId16"/>
    <p:sldId id="2141414465" r:id="rId17"/>
    <p:sldId id="2141414472" r:id="rId18"/>
    <p:sldId id="2141414480" r:id="rId19"/>
    <p:sldId id="2141414493" r:id="rId20"/>
    <p:sldId id="2141414494" r:id="rId21"/>
    <p:sldId id="2141414474" r:id="rId22"/>
    <p:sldId id="2141414476" r:id="rId23"/>
    <p:sldId id="2141414495" r:id="rId24"/>
    <p:sldId id="2141414478" r:id="rId25"/>
    <p:sldId id="2141414481" r:id="rId26"/>
    <p:sldId id="2141414482" r:id="rId27"/>
    <p:sldId id="2141414483" r:id="rId28"/>
    <p:sldId id="2141414484" r:id="rId29"/>
    <p:sldId id="2141414485" r:id="rId30"/>
    <p:sldId id="2141414486" r:id="rId31"/>
    <p:sldId id="2141414488" r:id="rId32"/>
    <p:sldId id="2141414487" r:id="rId33"/>
    <p:sldId id="2141414496" r:id="rId34"/>
    <p:sldId id="2141414489" r:id="rId35"/>
    <p:sldId id="2141414490" r:id="rId36"/>
    <p:sldId id="2141414491" r:id="rId37"/>
    <p:sldId id="2141414492" r:id="rId38"/>
  </p:sldIdLst>
  <p:sldSz cx="12192000" cy="6858000"/>
  <p:notesSz cx="6858000" cy="9144000"/>
  <p:custDataLst>
    <p:tags r:id="rId4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+ Раздел по умолчанию" id="{19D70828-045B-4124-A422-AD52FA4F4F78}">
          <p14:sldIdLst>
            <p14:sldId id="256"/>
            <p14:sldId id="2141414460"/>
          </p14:sldIdLst>
        </p14:section>
        <p14:section name="Руководство" id="{81D3ADAB-7195-4BEB-8EFC-42EAB4F6F25E}">
          <p14:sldIdLst>
            <p14:sldId id="2141414461"/>
            <p14:sldId id="2141414464"/>
            <p14:sldId id="2141414463"/>
            <p14:sldId id="2141414467"/>
            <p14:sldId id="2141414469"/>
            <p14:sldId id="2141414470"/>
            <p14:sldId id="2141414471"/>
            <p14:sldId id="2141414465"/>
            <p14:sldId id="2141414472"/>
            <p14:sldId id="2141414480"/>
            <p14:sldId id="2141414493"/>
            <p14:sldId id="2141414494"/>
            <p14:sldId id="2141414474"/>
            <p14:sldId id="2141414476"/>
            <p14:sldId id="2141414495"/>
            <p14:sldId id="2141414478"/>
            <p14:sldId id="2141414481"/>
            <p14:sldId id="2141414482"/>
            <p14:sldId id="2141414483"/>
            <p14:sldId id="2141414484"/>
            <p14:sldId id="2141414485"/>
            <p14:sldId id="2141414486"/>
            <p14:sldId id="2141414488"/>
            <p14:sldId id="2141414487"/>
            <p14:sldId id="2141414496"/>
            <p14:sldId id="2141414489"/>
            <p14:sldId id="2141414490"/>
            <p14:sldId id="2141414491"/>
            <p14:sldId id="2141414492"/>
          </p14:sldIdLst>
        </p14:section>
      </p14:sectionLst>
    </p:ext>
    <p:ext uri="{EFAFB233-063F-42B5-8137-9DF3F51BA10A}">
      <p15:sldGuideLst xmlns:p15="http://schemas.microsoft.com/office/powerpoint/2012/main">
        <p15:guide id="1" pos="6085" userDrawn="1">
          <p15:clr>
            <a:srgbClr val="A4A3A4"/>
          </p15:clr>
        </p15:guide>
        <p15:guide id="2" pos="3591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orient="horz" pos="222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DDE"/>
    <a:srgbClr val="D7CDF2"/>
    <a:srgbClr val="ACB9FA"/>
    <a:srgbClr val="BEC2F8"/>
    <a:srgbClr val="EBCDDB"/>
    <a:srgbClr val="798EFB"/>
    <a:srgbClr val="E6E5FD"/>
    <a:srgbClr val="DFDFDF"/>
    <a:srgbClr val="E2E2E2"/>
    <a:srgbClr val="CCC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5144" autoAdjust="0"/>
  </p:normalViewPr>
  <p:slideViewPr>
    <p:cSldViewPr snapToGrid="0" snapToObjects="1" showGuides="1">
      <p:cViewPr varScale="1">
        <p:scale>
          <a:sx n="65" d="100"/>
          <a:sy n="65" d="100"/>
        </p:scale>
        <p:origin x="644" y="40"/>
      </p:cViewPr>
      <p:guideLst>
        <p:guide pos="6085"/>
        <p:guide pos="3591"/>
        <p:guide pos="506"/>
        <p:guide pos="892"/>
        <p:guide orient="horz" pos="2228"/>
        <p:guide orient="horz" pos="19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4" d="100"/>
          <a:sy n="124" d="100"/>
        </p:scale>
        <p:origin x="43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46E4C57-596B-3181-855C-4FDBAB749E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7C6BF4-F539-F9B6-01D6-6D1C93256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1AE8F-B46D-45E6-97C7-9B9409BF2B22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104822-80CB-355E-3EC6-6A97C0D145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7ED9F8-68B5-964C-127F-4102D7724B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A626F-F305-421C-A759-1D9E6B84F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0418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3B825-89C0-442D-8F37-EF69CE3A22AF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C92FF-04E5-4B5F-9093-D30107438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82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58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844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4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3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73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sv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sv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sv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sv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sv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sv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.svg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.svg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.sv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sv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sv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sv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sv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3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sv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Relationship Id="rId9" Type="http://schemas.openxmlformats.org/officeDocument/2006/relationships/image" Target="../media/image3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5.svg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8422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53A469-F85F-40FE-A4E5-921D9078D9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TS LOGO COVER.pdf" descr="MTS LOGO COVER.pdf">
            <a:extLst>
              <a:ext uri="{FF2B5EF4-FFF2-40B4-BE49-F238E27FC236}">
                <a16:creationId xmlns:a16="http://schemas.microsoft.com/office/drawing/2014/main" id="{6DA0FDCA-414D-5822-A411-BEF14DE8AC4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349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 один столбец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63E5CB1-DB59-E3E4-7B50-8455A5A36E1F}"/>
              </a:ext>
            </a:extLst>
          </p:cNvPr>
          <p:cNvSpPr/>
          <p:nvPr userDrawn="1"/>
        </p:nvSpPr>
        <p:spPr>
          <a:xfrm>
            <a:off x="3176" y="0"/>
            <a:ext cx="1218882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29292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B012E93-4339-9124-3467-5217649B39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3248" y="474164"/>
            <a:ext cx="9144000" cy="794469"/>
          </a:xfrm>
        </p:spPr>
        <p:txBody>
          <a:bodyPr vert="horz" anchor="t" anchorCtr="0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3A7E64B9-7D51-C86D-1142-F820F85C3C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32967" y="2048880"/>
            <a:ext cx="4569245" cy="4175869"/>
          </a:xfrm>
        </p:spPr>
        <p:txBody>
          <a:bodyPr>
            <a:noAutofit/>
          </a:bodyPr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lvl="0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30FDEE-51EA-A519-9907-05D591E577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B0C30AF3-9056-491C-B9BB-100F1D217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7966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B0C30AF3-9056-491C-B9BB-100F1D217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BC7A9A-59C9-4796-B68A-F134F70AED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19B1036-38C4-D94C-C5D6-C283EDD180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60799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8D50984E-FD40-47B6-A392-32BA50772B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6671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8D50984E-FD40-47B6-A392-32BA50772B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C07A36-375A-4798-B506-C3BA7E57DF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C34303E7-9CBE-9046-F56A-7D1790C4FB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48680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42EEB2-9234-2492-9628-371C869012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0226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0991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17BC7-FA9D-4951-AF87-76DA4B3108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0E7EC6A-2011-60DE-6274-F3F65EF4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196793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873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7683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9C526E-FE9F-480D-A90F-141C17EB5E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64904"/>
            <a:ext cx="5545138" cy="374382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</a:t>
            </a:r>
          </a:p>
          <a:p>
            <a:pPr lvl="0"/>
            <a:r>
              <a:rPr lang="ru-RU" dirty="0"/>
              <a:t>О чем раздел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26B014F5-2FD7-D552-55AE-836330F17C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D7AD3-7F4C-5ADE-5296-F1FEF7C2D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376022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86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96A40F-9509-419D-B664-EA8AFE9178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8814" y="5068846"/>
            <a:ext cx="8208912" cy="130889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раздел, если пару пунктов</a:t>
            </a:r>
          </a:p>
          <a:p>
            <a:pPr lvl="0"/>
            <a:r>
              <a:rPr lang="ru-RU" dirty="0"/>
              <a:t>О чем раздел, если пару пунктов</a:t>
            </a:r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C6CF6C73-A592-3439-415E-598E2A6AFF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47CA-19A4-8633-6EF1-9175904EA0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946975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рупный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DF1A56A-82D7-430E-A128-79AA419161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370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BDF1A56A-82D7-430E-A128-79AA41916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2A712-A7C8-54D1-2110-61C9636E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7970"/>
            <a:ext cx="9144000" cy="1661993"/>
          </a:xfrm>
        </p:spPr>
        <p:txBody>
          <a:bodyPr vert="horz"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0C13CC-C32E-C249-436B-789C0DFB6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32399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997C46-00A6-D6D5-4CD2-EA4C9B08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459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13489F32-876D-4097-BCAB-81B2D3A614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7576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475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76AFEB76-A412-4B44-A148-E9360D331F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1936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08526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531A9B-BEAD-47E1-8218-931A9590BA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F8D5B7DA-DAD6-02FE-225F-86131DD0D67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7007FE74-46CC-40C2-B34A-1F4BF1411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AAE1B3E5-4BB6-4F87-AC6D-CB5E8324AF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2F96384-35DC-8C45-389F-32B50B3C0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970476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10065DEA-AF24-49EE-8AF4-40E7A8917C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7988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23415D-902E-5E26-63C3-FB000A5D1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9772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4110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474955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сно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8837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2292611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0228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C646F9-F516-79DF-21D9-93AD8090FB4D}"/>
              </a:ext>
            </a:extLst>
          </p:cNvPr>
          <p:cNvSpPr/>
          <p:nvPr userDrawn="1"/>
        </p:nvSpPr>
        <p:spPr>
          <a:xfrm>
            <a:off x="11423650" y="0"/>
            <a:ext cx="768350" cy="76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2" name="Group 1321315093.pdf" descr="Group 1321315093.pdf">
            <a:extLst>
              <a:ext uri="{FF2B5EF4-FFF2-40B4-BE49-F238E27FC236}">
                <a16:creationId xmlns:a16="http://schemas.microsoft.com/office/drawing/2014/main" id="{4A31C02F-CB5E-15FD-F798-046C1119EFB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92852" b="87132"/>
          <a:stretch>
            <a:fillRect/>
          </a:stretch>
        </p:blipFill>
        <p:spPr>
          <a:xfrm>
            <a:off x="11314445" y="-927"/>
            <a:ext cx="877556" cy="8886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0D6D1FD-0A19-32F8-EA1D-0EEC88A5AF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4196C7-B64E-4A6F-054A-143D3DA9C752}"/>
              </a:ext>
            </a:extLst>
          </p:cNvPr>
          <p:cNvSpPr/>
          <p:nvPr userDrawn="1"/>
        </p:nvSpPr>
        <p:spPr>
          <a:xfrm>
            <a:off x="3176" y="6469625"/>
            <a:ext cx="385200" cy="385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ru-RU" sz="1050" dirty="0">
              <a:solidFill>
                <a:schemeClr val="tx1"/>
              </a:solidFill>
              <a:ea typeface="MTS Text" panose="020B0306020102020303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2FBFB1-AA79-BE0C-634F-309AA0EA52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45" y="6472800"/>
            <a:ext cx="385200" cy="385200"/>
          </a:xfrm>
        </p:spPr>
        <p:txBody>
          <a:bodyPr anchor="ctr">
            <a:no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ru-RU" dirty="0"/>
              <a:t>Лого</a:t>
            </a:r>
          </a:p>
        </p:txBody>
      </p:sp>
    </p:spTree>
    <p:extLst>
      <p:ext uri="{BB962C8B-B14F-4D97-AF65-F5344CB8AC3E}">
        <p14:creationId xmlns:p14="http://schemas.microsoft.com/office/powerpoint/2010/main" val="222723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97">
          <p15:clr>
            <a:srgbClr val="FBAE40"/>
          </p15:clr>
        </p15:guide>
        <p15:guide id="3" orient="horz" pos="48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B4C4E88-6F36-4A30-99AB-5CAF0F9A5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8595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B4C4E88-6F36-4A30-99AB-5CAF0F9A5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F551AD5-7305-A1BB-74A4-26FA5E93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6284E56-B062-296F-8C7A-B4D5F1C71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F527D69-5E63-8392-5107-938852381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377861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8035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6A18E5E-0FD6-419E-A863-C40D943C6E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0864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7B69F084-725C-3EFB-A547-3FC823EB75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06035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215E3ECD-5D54-89CE-89BF-DEAEF8DED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61206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C085E88D-4B42-51C3-4F61-674A01BB93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16377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7DFCE57B-06D9-8C9C-B134-963EC12ED2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1548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E5CDCE52-4C2C-D071-2E67-D14F2ACC93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6719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56B7B55-3EDE-3F3B-86D4-27A0D89D93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81890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2844796A-43D5-C810-8936-05E108D1B2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3706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D7526B73-F34B-D66E-8304-BE3357FA593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92232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45DBA1C6-BE1A-8724-392B-ACA1EC3F16B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4740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E0BE8D1-3983-276B-2BBE-6FA1D67AB12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864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8">
            <a:extLst>
              <a:ext uri="{FF2B5EF4-FFF2-40B4-BE49-F238E27FC236}">
                <a16:creationId xmlns:a16="http://schemas.microsoft.com/office/drawing/2014/main" id="{BF2492F4-B812-50FF-B1F8-59999A34BA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706035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FA14C00D-4148-32F6-6B16-AED695E297A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61206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AFDD72D6-D4A3-2995-AB32-06D571BFAB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16377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4BE46E9-BC32-689E-C9B4-9221877CB46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71548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E00FA030-6C39-C06D-F42D-D08FDB8005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6719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EBB6A202-4B6D-BEFB-7FF8-5624C075AA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81890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D02E37FB-B1C6-2BC9-5BC4-A0FB541BC2B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3706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7" name="Рисунок 8">
            <a:extLst>
              <a:ext uri="{FF2B5EF4-FFF2-40B4-BE49-F238E27FC236}">
                <a16:creationId xmlns:a16="http://schemas.microsoft.com/office/drawing/2014/main" id="{48880384-7F33-854F-CA54-C6A0F3B0BB8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792232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8" name="Рисунок 8">
            <a:extLst>
              <a:ext uri="{FF2B5EF4-FFF2-40B4-BE49-F238E27FC236}">
                <a16:creationId xmlns:a16="http://schemas.microsoft.com/office/drawing/2014/main" id="{81970332-8D30-8044-5EC0-0A46FFA5E2A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94740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Рисунок 8">
            <a:extLst>
              <a:ext uri="{FF2B5EF4-FFF2-40B4-BE49-F238E27FC236}">
                <a16:creationId xmlns:a16="http://schemas.microsoft.com/office/drawing/2014/main" id="{5711F0F7-4A54-D68E-8779-A054C51BC01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50864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Рисунок 8">
            <a:extLst>
              <a:ext uri="{FF2B5EF4-FFF2-40B4-BE49-F238E27FC236}">
                <a16:creationId xmlns:a16="http://schemas.microsoft.com/office/drawing/2014/main" id="{DF819F02-97EC-4180-B209-1335EA892A3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06035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1" name="Рисунок 8">
            <a:extLst>
              <a:ext uri="{FF2B5EF4-FFF2-40B4-BE49-F238E27FC236}">
                <a16:creationId xmlns:a16="http://schemas.microsoft.com/office/drawing/2014/main" id="{4785946E-592A-74EC-EFAF-774DF8B1683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61206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2" name="Рисунок 8">
            <a:extLst>
              <a:ext uri="{FF2B5EF4-FFF2-40B4-BE49-F238E27FC236}">
                <a16:creationId xmlns:a16="http://schemas.microsoft.com/office/drawing/2014/main" id="{DF6EA332-4A5E-118B-0CEB-D17E1ABB07D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016377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3" name="Рисунок 8">
            <a:extLst>
              <a:ext uri="{FF2B5EF4-FFF2-40B4-BE49-F238E27FC236}">
                <a16:creationId xmlns:a16="http://schemas.microsoft.com/office/drawing/2014/main" id="{16E589B2-6D4E-1208-6CFA-3947005D91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171548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4" name="Рисунок 8">
            <a:extLst>
              <a:ext uri="{FF2B5EF4-FFF2-40B4-BE49-F238E27FC236}">
                <a16:creationId xmlns:a16="http://schemas.microsoft.com/office/drawing/2014/main" id="{16649CC8-2265-F220-11FA-6CA515E820B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6719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F64A3506-A4C3-DBE8-0A4C-FEFF7D2F412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481890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:a16="http://schemas.microsoft.com/office/drawing/2014/main" id="{35911DE0-7839-C2C1-C892-4DEB10E8063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3706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7" name="Рисунок 8">
            <a:extLst>
              <a:ext uri="{FF2B5EF4-FFF2-40B4-BE49-F238E27FC236}">
                <a16:creationId xmlns:a16="http://schemas.microsoft.com/office/drawing/2014/main" id="{540ED50B-7F84-E43C-4DAD-9EAFA9E6C00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92232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742E6AC-2802-0C88-97AC-EA4A4AE6EFF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94740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Рисунок 8">
            <a:extLst>
              <a:ext uri="{FF2B5EF4-FFF2-40B4-BE49-F238E27FC236}">
                <a16:creationId xmlns:a16="http://schemas.microsoft.com/office/drawing/2014/main" id="{A95552EE-5851-FEEE-04CE-930DD16CD1F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0864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0" name="Рисунок 8">
            <a:extLst>
              <a:ext uri="{FF2B5EF4-FFF2-40B4-BE49-F238E27FC236}">
                <a16:creationId xmlns:a16="http://schemas.microsoft.com/office/drawing/2014/main" id="{2121EBCE-F843-2A78-0407-1BF1D7F994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06035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04C660C0-D3D1-CD13-0613-3197D292275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861206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F843C80F-7739-CEEA-4BE8-0B28ADEC148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016377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Рисунок 8">
            <a:extLst>
              <a:ext uri="{FF2B5EF4-FFF2-40B4-BE49-F238E27FC236}">
                <a16:creationId xmlns:a16="http://schemas.microsoft.com/office/drawing/2014/main" id="{0B069CDA-7743-2E81-29D9-89F29254B9A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71548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4" name="Рисунок 8">
            <a:extLst>
              <a:ext uri="{FF2B5EF4-FFF2-40B4-BE49-F238E27FC236}">
                <a16:creationId xmlns:a16="http://schemas.microsoft.com/office/drawing/2014/main" id="{E874E877-D398-E4EC-A6E6-FB6DEA6F256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326719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5" name="Рисунок 8">
            <a:extLst>
              <a:ext uri="{FF2B5EF4-FFF2-40B4-BE49-F238E27FC236}">
                <a16:creationId xmlns:a16="http://schemas.microsoft.com/office/drawing/2014/main" id="{1D0FA789-0864-A9F7-77A0-218F2106C0E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481890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6" name="Рисунок 8">
            <a:extLst>
              <a:ext uri="{FF2B5EF4-FFF2-40B4-BE49-F238E27FC236}">
                <a16:creationId xmlns:a16="http://schemas.microsoft.com/office/drawing/2014/main" id="{8799DD51-DC58-3A07-67B0-62CB8B29977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63706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7" name="Рисунок 8">
            <a:extLst>
              <a:ext uri="{FF2B5EF4-FFF2-40B4-BE49-F238E27FC236}">
                <a16:creationId xmlns:a16="http://schemas.microsoft.com/office/drawing/2014/main" id="{49F47481-2E7A-386C-D44F-E60FF7F656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792232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4C89F8B1-0700-3C43-B931-67C9915BA66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94740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9" name="Рисунок 8">
            <a:extLst>
              <a:ext uri="{FF2B5EF4-FFF2-40B4-BE49-F238E27FC236}">
                <a16:creationId xmlns:a16="http://schemas.microsoft.com/office/drawing/2014/main" id="{BCC6F1CC-9527-90F1-7436-51A0B243D9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864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0" name="Рисунок 8">
            <a:extLst>
              <a:ext uri="{FF2B5EF4-FFF2-40B4-BE49-F238E27FC236}">
                <a16:creationId xmlns:a16="http://schemas.microsoft.com/office/drawing/2014/main" id="{21F08A40-DF19-B75F-CBEA-E142BA5775D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706035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1" name="Рисунок 8">
            <a:extLst>
              <a:ext uri="{FF2B5EF4-FFF2-40B4-BE49-F238E27FC236}">
                <a16:creationId xmlns:a16="http://schemas.microsoft.com/office/drawing/2014/main" id="{6C8F04E1-9812-8FFD-D516-B622601DF0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2861206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2" name="Рисунок 8">
            <a:extLst>
              <a:ext uri="{FF2B5EF4-FFF2-40B4-BE49-F238E27FC236}">
                <a16:creationId xmlns:a16="http://schemas.microsoft.com/office/drawing/2014/main" id="{BBF35FC6-F2F9-6F8F-E4F6-8BCE9FF5C10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016377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3" name="Рисунок 8">
            <a:extLst>
              <a:ext uri="{FF2B5EF4-FFF2-40B4-BE49-F238E27FC236}">
                <a16:creationId xmlns:a16="http://schemas.microsoft.com/office/drawing/2014/main" id="{E71B395B-E93B-19F0-8734-97455073BBC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171548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4" name="Рисунок 8">
            <a:extLst>
              <a:ext uri="{FF2B5EF4-FFF2-40B4-BE49-F238E27FC236}">
                <a16:creationId xmlns:a16="http://schemas.microsoft.com/office/drawing/2014/main" id="{76125080-2116-E20A-392A-DA6ADF83C03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326719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5" name="Рисунок 8">
            <a:extLst>
              <a:ext uri="{FF2B5EF4-FFF2-40B4-BE49-F238E27FC236}">
                <a16:creationId xmlns:a16="http://schemas.microsoft.com/office/drawing/2014/main" id="{E78A0CFC-5804-1B41-A1D1-F11D2148CFFD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481890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Рисунок 8">
            <a:extLst>
              <a:ext uri="{FF2B5EF4-FFF2-40B4-BE49-F238E27FC236}">
                <a16:creationId xmlns:a16="http://schemas.microsoft.com/office/drawing/2014/main" id="{4914ACDE-09AC-0592-B93D-2168B42AFD53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3706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7" name="Рисунок 8">
            <a:extLst>
              <a:ext uri="{FF2B5EF4-FFF2-40B4-BE49-F238E27FC236}">
                <a16:creationId xmlns:a16="http://schemas.microsoft.com/office/drawing/2014/main" id="{BAB20F44-C56D-A440-AEDE-05EA5503720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792232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Рисунок 8">
            <a:extLst>
              <a:ext uri="{FF2B5EF4-FFF2-40B4-BE49-F238E27FC236}">
                <a16:creationId xmlns:a16="http://schemas.microsoft.com/office/drawing/2014/main" id="{30EDA5B7-DAC0-82A3-23C4-41A46176763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94740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D169-4492-D166-F454-C3A5B842E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13120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D0F4232-C5CC-4F52-9E24-8B536F2FA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3775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D0F4232-C5CC-4F52-9E24-8B536F2FA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C3004332-BF40-28C4-CEE2-217AB5E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6A56C7-2BAF-A9C7-31B6-E9F44C22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3850B4B-096A-CC9A-01F3-101796530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F873079-BBFF-6CD9-2680-ED532E54D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4076071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AA155FE3-F76D-4DB8-881D-4BB466FB10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80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AA155FE3-F76D-4DB8-881D-4BB466FB1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CE9575F8-D3F2-5CB4-33B5-CC46BC2A7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B8FDF-8F34-A68A-821C-0620D31F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8C8FA9-41F7-507B-03D1-688FDCF1E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66E5CE28-8A75-2763-E74E-62642CA17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804121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2093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Текст 12">
            <a:extLst>
              <a:ext uri="{FF2B5EF4-FFF2-40B4-BE49-F238E27FC236}">
                <a16:creationId xmlns:a16="http://schemas.microsoft.com/office/drawing/2014/main" id="{930C15B0-5B00-EA86-435B-36B78AD1D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10514834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65EAAF-64FE-F5E3-5B17-72B408A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781489C7-8682-2FD2-9A12-7E48BF024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2310631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5073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B0A8142-1CF9-E8F5-3CCB-CB74E84D0D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3313013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5664B98-E51F-9206-9B96-D53C4950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B1660D-3696-A939-420B-AC56878BF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096AFCD-76D5-EF95-6746-AEB69A0F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99219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758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377852-C3C1-47A5-8B5C-6BD38F6795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01450D93-31D2-C863-4604-2722A13D594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10">
            <a:extLst>
              <a:ext uri="{FF2B5EF4-FFF2-40B4-BE49-F238E27FC236}">
                <a16:creationId xmlns:a16="http://schemas.microsoft.com/office/drawing/2014/main" id="{AB4F3C81-B4DC-4089-802A-0579700986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CF77FD5-126E-48C8-9A20-070EBD2A5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9637F-D740-5D33-C3D9-5F4DD800E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251EBFA0-C5D8-415E-B678-7252860C32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3571940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два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6933A4DA-C5CE-4CF4-ADB2-DE7233D0B3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3921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6933A4DA-C5CE-4CF4-ADB2-DE7233D0B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2B0DE820-88A7-CEAE-3F69-B47DAE5A4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609" y="1340768"/>
            <a:ext cx="5181600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5BA6D8-1CB3-31C3-5F71-3621BC9E3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340768"/>
            <a:ext cx="5328593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BFC48A6-3ABA-4FE5-657A-69CEB453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A6A998-6E53-2952-D78D-C2B1CA0E9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F12C34A6-06F0-9CEE-141D-AC5ECBF48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564791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двух бло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4F293292-EEE4-43B1-9505-50072A6C78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9128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4F293292-EEE4-43B1-9505-50072A6C7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Текст 2">
            <a:extLst>
              <a:ext uri="{FF2B5EF4-FFF2-40B4-BE49-F238E27FC236}">
                <a16:creationId xmlns:a16="http://schemas.microsoft.com/office/drawing/2014/main" id="{EE79FEBE-52BF-D6BF-1DDD-056FEE945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C0D5CD-D07F-6AFF-C3EF-9DA139D5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51" y="2348880"/>
            <a:ext cx="5157787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19BB14-A24F-042E-0CDD-E56CA643F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CE083-8FE3-F11E-16D9-D4057973D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348880"/>
            <a:ext cx="5256585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9496DDE1-387F-B754-0EB5-04FCCEDE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1791D43-C976-3325-52F8-9D0FFA509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28AD4422-AEEE-678C-D47C-381DA2B864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55143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текст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04C0481B-85CF-4413-A333-37D3011E8B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5359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04C0481B-85CF-4413-A333-37D3011E8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FEB4-602F-2865-1EAE-45613191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24" y="987425"/>
            <a:ext cx="3932237" cy="886397"/>
          </a:xfrm>
        </p:spPr>
        <p:txBody>
          <a:bodyPr vert="horz" anchor="t" anchorCtr="0"/>
          <a:lstStyle>
            <a:lvl1pPr>
              <a:defRPr sz="320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709F0-6C0A-4083-B0CA-03D78AA9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BC215B-DC66-135F-AD80-BBBFA180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890" y="2057400"/>
            <a:ext cx="3932237" cy="3803650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823D931-9B08-208B-D75E-DC5BBEB1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5A89E52-681F-1CC6-97C9-6D8E7F136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5489548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7358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9888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988800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5AA2217-52EB-B183-042A-9D43F2C757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3412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83EE8C1D-542C-B1C0-7574-A51FB53BBF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3412" y="3668608"/>
            <a:ext cx="3987726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C637E53-68EE-B512-E57B-86550550C0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3412" y="4074347"/>
            <a:ext cx="3987726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39144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6590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B5501F4A-BA8C-0A0A-FAAA-AA7289B8BDB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1814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5E9A5BCA-5AE3-CF41-9E20-539EDD187B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92767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2767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2767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814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814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4617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5814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2971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2972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5EA4B857-CE04-C5E5-A63E-54D8ABE75C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1496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92E10114-FD57-AAD9-B92D-DB73A3A7AD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2972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B1204C4-2F0B-D607-56FA-BEFDE3BC35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2972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3E1E99DF-1938-ECD3-564C-6DF952587C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6681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F2F23B11-09E1-ABFD-D4B1-9F71250191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8156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26D05B8-2D0A-0BAF-1297-51FFFC7130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8157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C8C430D2-6C95-82AD-920B-BB6AA031FF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96681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A74F97F-906E-D00D-C198-102A08CD4E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8157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AA91C5E4-8CE9-D7F2-0F7C-CE57D64224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8157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00482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5527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497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61438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380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1438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1438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1380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61380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1496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497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61438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61380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61438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1438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5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1380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1380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572921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1434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BE867-40FD-4A6C-BE25-93F1234296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31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5106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4151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326951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326951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5499CB67-A844-A723-4CC5-6D12691C6B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76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2212604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342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6802716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8900B5-0B03-4CB3-B805-53526676A2D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229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7CCEDC-31FC-495C-B8FA-B06C4D8D4B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53D318-EF78-F70D-342D-1181C2BA93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6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009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0DC073D-D558-717C-BDBE-550608D30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068A8B-5B05-429A-B787-7B95F2CAC7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33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574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D35659B-BD55-6060-EC44-DA8696FCF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85742C2E-6152-185F-386B-9B1BB4D3D6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56F560-A4F3-4484-A09F-8FF9EB53628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59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5999" cy="406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4068000"/>
            <a:ext cx="6096000" cy="2790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4462022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ED7E19-0C3A-8760-B7D4-5B55708E6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2CEC97-1390-465E-B300-FBD69298D1F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-6400" y="2480310"/>
            <a:ext cx="5632000" cy="437769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4055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5625600" y="2480310"/>
            <a:ext cx="6566400" cy="43848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38063" y="2972435"/>
            <a:ext cx="3016667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E99CFE2-C403-B7D2-D500-EBA0F7B149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59128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3657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2045110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53F7643-8DE8-1F24-C29D-5883E3531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653418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0882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93F3130-361C-A8D4-2A78-44C7043B7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266E8D3F-6601-D927-E87A-73FEBEF9B3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176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A79607-0EAD-4D49-8C1A-0738D0E49D3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79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064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387477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3874770"/>
            <a:ext cx="6096000" cy="29832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5590833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9A92B2-66EF-464F-100D-5FB69AEE0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20B5E5-CDC5-4EDA-94A8-280EFFC2F75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925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5485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BA0B99DA-02EB-30A9-25F5-C17D2FCA11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2091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005522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2541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04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610584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584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610584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4AD99438-2230-BC22-D018-BD2C195797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2820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6973668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 userDrawn="1"/>
        </p:nvSpPr>
        <p:spPr>
          <a:xfrm>
            <a:off x="0" y="0"/>
            <a:ext cx="6095999" cy="6858000"/>
          </a:xfrm>
          <a:prstGeom prst="homePlate">
            <a:avLst>
              <a:gd name="adj" fmla="val 8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167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5784917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9509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1454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B31C9F-F2EF-4B25-94E9-C62E60BCB3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25A5CD-9E65-671A-B239-65E89FB61C7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6128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3F73E-8F6D-43DB-8F4E-5196A095C1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08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320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8DC9F2-047B-444F-998B-D486DFD52F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3854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618E36A6-FAC5-3C31-57C2-B5989B91ED6E}"/>
              </a:ext>
            </a:extLst>
          </p:cNvPr>
          <p:cNvSpPr/>
          <p:nvPr userDrawn="1"/>
        </p:nvSpPr>
        <p:spPr>
          <a:xfrm rot="5400000">
            <a:off x="-223492" y="1987796"/>
            <a:ext cx="4544422" cy="4097439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EE64F387-3657-BDA2-2F0D-2C37E2CA0E95}"/>
              </a:ext>
            </a:extLst>
          </p:cNvPr>
          <p:cNvSpPr/>
          <p:nvPr userDrawn="1"/>
        </p:nvSpPr>
        <p:spPr>
          <a:xfrm rot="16200000">
            <a:off x="6266047" y="382774"/>
            <a:ext cx="4544422" cy="7307484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8" name="Объект 10"/>
          <p:cNvSpPr>
            <a:spLocks noGrp="1"/>
          </p:cNvSpPr>
          <p:nvPr>
            <p:ph sz="quarter" idx="13"/>
          </p:nvPr>
        </p:nvSpPr>
        <p:spPr>
          <a:xfrm>
            <a:off x="550864" y="2068749"/>
            <a:ext cx="3139162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10"/>
          <p:cNvSpPr>
            <a:spLocks noGrp="1"/>
          </p:cNvSpPr>
          <p:nvPr>
            <p:ph sz="quarter" idx="14"/>
          </p:nvPr>
        </p:nvSpPr>
        <p:spPr>
          <a:xfrm>
            <a:off x="5369670" y="2068749"/>
            <a:ext cx="6271468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73663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719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8" name="Прямоугольник: скругленные верхние углы 7">
            <a:extLst>
              <a:ext uri="{FF2B5EF4-FFF2-40B4-BE49-F238E27FC236}">
                <a16:creationId xmlns:a16="http://schemas.microsoft.com/office/drawing/2014/main" id="{28D2F822-5107-4173-E667-1C3282618D53}"/>
              </a:ext>
            </a:extLst>
          </p:cNvPr>
          <p:cNvSpPr/>
          <p:nvPr userDrawn="1"/>
        </p:nvSpPr>
        <p:spPr>
          <a:xfrm>
            <a:off x="3469341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2">
            <a:extLst>
              <a:ext uri="{FF2B5EF4-FFF2-40B4-BE49-F238E27FC236}">
                <a16:creationId xmlns:a16="http://schemas.microsoft.com/office/drawing/2014/main" id="{12B2D3F0-D2BF-5464-FA44-624E90148F6A}"/>
              </a:ext>
            </a:extLst>
          </p:cNvPr>
          <p:cNvSpPr/>
          <p:nvPr userDrawn="1"/>
        </p:nvSpPr>
        <p:spPr>
          <a:xfrm>
            <a:off x="550863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555AAAF7-A6D0-DB21-D03A-EEC766A00AB7}"/>
              </a:ext>
            </a:extLst>
          </p:cNvPr>
          <p:cNvSpPr/>
          <p:nvPr userDrawn="1"/>
        </p:nvSpPr>
        <p:spPr>
          <a:xfrm>
            <a:off x="9346287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059C65D0-CA7F-6EA4-52FE-837690DB529F}"/>
              </a:ext>
            </a:extLst>
          </p:cNvPr>
          <p:cNvSpPr/>
          <p:nvPr userDrawn="1"/>
        </p:nvSpPr>
        <p:spPr>
          <a:xfrm>
            <a:off x="6427809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Объект 10"/>
          <p:cNvSpPr>
            <a:spLocks noGrp="1"/>
          </p:cNvSpPr>
          <p:nvPr>
            <p:ph sz="quarter" idx="13"/>
          </p:nvPr>
        </p:nvSpPr>
        <p:spPr>
          <a:xfrm>
            <a:off x="771357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10"/>
          <p:cNvSpPr>
            <a:spLocks noGrp="1"/>
          </p:cNvSpPr>
          <p:nvPr>
            <p:ph sz="quarter" idx="14"/>
          </p:nvPr>
        </p:nvSpPr>
        <p:spPr>
          <a:xfrm>
            <a:off x="6667224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5880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3315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-1" y="2014917"/>
            <a:ext cx="12119171" cy="4067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12">
            <a:extLst>
              <a:ext uri="{FF2B5EF4-FFF2-40B4-BE49-F238E27FC236}">
                <a16:creationId xmlns:a16="http://schemas.microsoft.com/office/drawing/2014/main" id="{E94EE1F0-A7DF-920C-97CC-ACD9D182C900}"/>
              </a:ext>
            </a:extLst>
          </p:cNvPr>
          <p:cNvSpPr/>
          <p:nvPr userDrawn="1"/>
        </p:nvSpPr>
        <p:spPr>
          <a:xfrm>
            <a:off x="3806963" y="2014917"/>
            <a:ext cx="8451546" cy="4067233"/>
          </a:xfrm>
          <a:prstGeom prst="roundRect">
            <a:avLst>
              <a:gd name="adj" fmla="val 3803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A8FD023E-F7A0-4D9B-0916-6374DEF986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039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14"/>
          </p:nvPr>
        </p:nvSpPr>
        <p:spPr>
          <a:xfrm>
            <a:off x="554128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8"/>
          </p:nvPr>
        </p:nvSpPr>
        <p:spPr>
          <a:xfrm>
            <a:off x="4197583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19"/>
          </p:nvPr>
        </p:nvSpPr>
        <p:spPr>
          <a:xfrm>
            <a:off x="4197583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03003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3451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Рисунок 4">
            <a:extLst>
              <a:ext uri="{FF2B5EF4-FFF2-40B4-BE49-F238E27FC236}">
                <a16:creationId xmlns:a16="http://schemas.microsoft.com/office/drawing/2014/main" id="{179032DC-BB2D-E173-0CA6-E4C113D198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3088" y="1144568"/>
            <a:ext cx="4968000" cy="49680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8"/>
          </p:nvPr>
        </p:nvSpPr>
        <p:spPr>
          <a:xfrm>
            <a:off x="554127" y="3213693"/>
            <a:ext cx="35476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3666620"/>
            <a:ext cx="3547608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6999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1426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648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7DA79E78-FB65-8BC2-01AF-7135C07AA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6000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5EB44503-48E7-EBBC-4D23-35C39C18FA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6000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B0B19B72-3FCD-919D-9E24-E117416BA3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97245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968B52E-6D53-8470-24AC-8A478DFCAD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7245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B86D67CD-EA0D-8550-4A94-CC52174CCE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926000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DB14E421-36E5-34A7-DE28-8E10C50FDE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293352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4275542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385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4828914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4828914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3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08369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4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9108369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D2E7CE52-CD95-11EF-3F22-C005D025AC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28914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B077C63A-3FED-40F3-3524-C4141C1CA24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836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41962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694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92CAD89F-1325-FD5E-23E3-6B551754D5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0216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0DA1D766-D8D2-BD22-C8FA-B9BD380497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30216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E078BC54-3CE7-C7F2-3629-D917232862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1784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ADE5AB-548B-001F-7060-3178C77129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01784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0F080A40-E53A-2BD7-7237-F018925038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3352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55AD4BFB-47D3-81A8-952A-9D4C299004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73352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038865D-4983-8AE1-025A-844C1B6DE4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925F9C20-C2A6-3185-6C1E-C17522F3FC6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30216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8701DD47-89D2-0D02-856E-6C3C233FD31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501784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A717163F-CFBF-6394-A169-D53F34F271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73352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6480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1547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3505534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9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3505534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53063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5" name="Текст 12"/>
          <p:cNvSpPr>
            <a:spLocks noGrp="1"/>
          </p:cNvSpPr>
          <p:nvPr>
            <p:ph type="body" sz="quarter" idx="25" hasCustomPrompt="1"/>
          </p:nvPr>
        </p:nvSpPr>
        <p:spPr>
          <a:xfrm>
            <a:off x="6453063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6" name="Текст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00592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9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0592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E70A6A35-24C8-011E-F86D-0F0A30896C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3D9E6C2B-4703-13DD-4693-0CA33394C6D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05534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609CDE8D-439B-12F9-DA5B-64B84D0125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53063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552A0626-5A5D-0CD8-F4D9-9CE1DB9634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00592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51033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5031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F277E3-34FD-4CFF-A3E7-D274ACA498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C5997389-12A4-990F-5FBA-4C4431B78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5F479FF6-7FD2-A5F5-B193-EBF2A75AC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4556F-5D6F-A9AD-1F49-72722D6E5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8" name="Рисунок 11">
            <a:extLst>
              <a:ext uri="{FF2B5EF4-FFF2-40B4-BE49-F238E27FC236}">
                <a16:creationId xmlns:a16="http://schemas.microsoft.com/office/drawing/2014/main" id="{04E7D84E-C127-D102-444F-89B3A7589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320AFB-DCB1-59DA-2046-9F32EEDF7F1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56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4641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1671361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1671363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64187EB2-89BC-AC20-787A-804DD62BE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4488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698674CA-16B6-53B4-CC11-982E83E1D2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94488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7C78AA08-5E63-4F0D-9E97-892A29D2B2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00637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6A4F4228-E287-8C8A-D26A-ADA8D78A54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00637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3E3A7D9-800A-1B40-D034-C4041E15E27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71363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D3424BE-CF4D-68D9-C1D9-F05C61211E4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294488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22F2F895-5B75-65D3-B198-3905ED9C644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00637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4C598F25-6E84-3A0C-4C66-39D7C1B9B9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1361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55399ACA-8E95-9E11-75D3-F3D7D70A03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1363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668A6C6C-87A4-3FCB-C3B4-DA3A7D3FC8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94488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55FFFE45-5D3C-EE83-FE17-08E08CD40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4488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2410AF6-566C-6D25-0C2B-0449BBC56F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0637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B58F766-3727-02AF-18DD-31B596F65B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00637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EF49C97D-74BC-5C71-E942-A097797DF57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71363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BEDEC89D-09EA-8D85-E6F1-2FD48DC5121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294488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7C0E49EA-BB1C-000B-8C85-9C302B3B701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00637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32766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82471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0" y="0"/>
            <a:ext cx="12192000" cy="5624513"/>
            <a:chOff x="0" y="0"/>
            <a:chExt cx="12192000" cy="5624513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4EE0FA8-35F2-8E36-BE06-784A1AC20983}"/>
                </a:ext>
              </a:extLst>
            </p:cNvPr>
            <p:cNvSpPr/>
            <p:nvPr/>
          </p:nvSpPr>
          <p:spPr>
            <a:xfrm>
              <a:off x="0" y="0"/>
              <a:ext cx="12192000" cy="501343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A5A77A20-764B-8932-FB01-BECC92790460}"/>
                </a:ext>
              </a:extLst>
            </p:cNvPr>
            <p:cNvSpPr/>
            <p:nvPr/>
          </p:nvSpPr>
          <p:spPr>
            <a:xfrm rot="10800000">
              <a:off x="1576551" y="5013433"/>
              <a:ext cx="758952" cy="611080"/>
            </a:xfrm>
            <a:prstGeom prst="triangle">
              <a:avLst>
                <a:gd name="adj" fmla="val 100000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Заголовок 5">
            <a:extLst>
              <a:ext uri="{FF2B5EF4-FFF2-40B4-BE49-F238E27FC236}">
                <a16:creationId xmlns:a16="http://schemas.microsoft.com/office/drawing/2014/main" id="{54596656-A3DA-C630-F0CA-B05748EE9E53}"/>
              </a:ext>
            </a:extLst>
          </p:cNvPr>
          <p:cNvSpPr txBox="1">
            <a:spLocks/>
          </p:cNvSpPr>
          <p:nvPr userDrawn="1"/>
        </p:nvSpPr>
        <p:spPr>
          <a:xfrm>
            <a:off x="550863" y="6056091"/>
            <a:ext cx="10515600" cy="3323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4E56C82F-35A5-1D80-6125-673C68CF8BF0}"/>
              </a:ext>
            </a:extLst>
          </p:cNvPr>
          <p:cNvSpPr txBox="1">
            <a:spLocks/>
          </p:cNvSpPr>
          <p:nvPr userDrawn="1"/>
        </p:nvSpPr>
        <p:spPr>
          <a:xfrm>
            <a:off x="519333" y="5929306"/>
            <a:ext cx="105156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6089788"/>
            <a:ext cx="7584733" cy="276999"/>
          </a:xfrm>
        </p:spPr>
        <p:txBody>
          <a:bodyPr/>
          <a:lstStyle>
            <a:lvl3pPr marL="0" indent="0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3pPr>
          </a:lstStyle>
          <a:p>
            <a:pPr lvl="2"/>
            <a:r>
              <a:rPr lang="ru-RU" dirty="0"/>
              <a:t>Автор текста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19332" y="1606610"/>
            <a:ext cx="11121805" cy="3281288"/>
          </a:xfrm>
        </p:spPr>
        <p:txBody>
          <a:bodyPr anchor="b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/>
              <a:t>Цитата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189493-FC9E-582E-469A-F04A99CF09D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573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FBCFDDA6-F3FF-CD31-67DA-111EC26E6D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76"/>
            <a:ext cx="12192000" cy="685482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457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272486-E891-488D-2831-56318D6DCB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906" y="5187998"/>
            <a:ext cx="4929050" cy="387798"/>
          </a:xfrm>
        </p:spPr>
        <p:txBody>
          <a:bodyPr anchor="ctr"/>
          <a:lstStyle>
            <a:lvl1pPr marL="0" indent="0" algn="l">
              <a:buNone/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«Цитата»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CC9A0D-27D3-4AD6-8C3E-1964FD4EC3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8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1895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914310"/>
            <a:ext cx="6505257" cy="6647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F31E4-8247-0F1A-E6D5-720E6AEDAEEF}"/>
              </a:ext>
            </a:extLst>
          </p:cNvPr>
          <p:cNvSpPr txBox="1"/>
          <p:nvPr userDrawn="1"/>
        </p:nvSpPr>
        <p:spPr>
          <a:xfrm>
            <a:off x="371679" y="3176"/>
            <a:ext cx="1936428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sz="28700" dirty="0">
                <a:solidFill>
                  <a:srgbClr val="FF0000"/>
                </a:solidFill>
                <a:latin typeface="+mj-lt"/>
              </a:rPr>
              <a:t>“</a:t>
            </a:r>
            <a:endParaRPr lang="ru-RU" sz="28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1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6498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ED5D45-D6B3-4717-9743-1ABAED0AD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9974853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5869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6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3D2D1-200D-4B78-93DF-9EA2AF6688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0908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3242681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5266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D2430-C042-4F4D-B782-D425F4711A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910785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9746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4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DAABAE-22F4-4CAF-8588-7056C5D1554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D7A46-6862-360C-6D26-D75F7DE694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32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3805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92E1A6-25EE-448B-846F-C3F81CCA26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40863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EB91C-02D4-39BD-4057-204967DDBBB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38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 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9031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91C715-F72D-4E42-8206-E1B8CC4ADA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7F96DB-0DDA-054C-1AE8-66B51F169D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4DD62C-953D-4C0F-06CA-95413777555E}"/>
              </a:ext>
            </a:extLst>
          </p:cNvPr>
          <p:cNvSpPr/>
          <p:nvPr userDrawn="1"/>
        </p:nvSpPr>
        <p:spPr>
          <a:xfrm>
            <a:off x="3176" y="0"/>
            <a:ext cx="1218882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1085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E0D512-C4DC-22E6-956F-9B5C0B5DAFE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4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 два столб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4664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814A83-F221-49C3-BB19-1296BFF20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5">
            <a:extLst>
              <a:ext uri="{FF2B5EF4-FFF2-40B4-BE49-F238E27FC236}">
                <a16:creationId xmlns:a16="http://schemas.microsoft.com/office/drawing/2014/main" id="{27FBAB4A-44DE-5EA6-A36D-E8BBA86C8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158" y="2132855"/>
            <a:ext cx="5003593" cy="4175869"/>
          </a:xfrm>
        </p:spPr>
        <p:txBody>
          <a:bodyPr>
            <a:noAutofit/>
          </a:bodyPr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lvl="0"/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2B0C92DB-6BDB-34B8-E1B9-F66EBCAD5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32967" y="2132855"/>
            <a:ext cx="5003593" cy="4175869"/>
          </a:xfrm>
        </p:spPr>
        <p:txBody>
          <a:bodyPr>
            <a:noAutofit/>
          </a:bodyPr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FF8C90-14E6-2830-1F23-BBC60CF652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3248" y="474164"/>
            <a:ext cx="9144000" cy="794469"/>
          </a:xfrm>
        </p:spPr>
        <p:txBody>
          <a:bodyPr vert="horz" anchor="t" anchorCtr="0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76178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 один столбец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1547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5E8940-A02D-4814-B50C-4C9D480407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 5">
            <a:extLst>
              <a:ext uri="{FF2B5EF4-FFF2-40B4-BE49-F238E27FC236}">
                <a16:creationId xmlns:a16="http://schemas.microsoft.com/office/drawing/2014/main" id="{3A7E64B9-7D51-C86D-1142-F820F85C3C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32967" y="2132855"/>
            <a:ext cx="5545138" cy="4175869"/>
          </a:xfrm>
        </p:spPr>
        <p:txBody>
          <a:bodyPr>
            <a:noAutofit/>
          </a:bodyPr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Напишите здесь название раздела</a:t>
            </a:r>
          </a:p>
          <a:p>
            <a:pPr lvl="0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B012E93-4339-9124-3467-5217649B39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3248" y="474164"/>
            <a:ext cx="9144000" cy="794469"/>
          </a:xfrm>
        </p:spPr>
        <p:txBody>
          <a:bodyPr vert="horz" anchor="t" anchorCtr="0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42684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10.xml"/><Relationship Id="rId5" Type="http://schemas.openxmlformats.org/officeDocument/2006/relationships/vmlDrawing" Target="../drawings/vmlDrawing9.vml"/><Relationship Id="rId10" Type="http://schemas.openxmlformats.org/officeDocument/2006/relationships/image" Target="../media/image3.svg"/><Relationship Id="rId4" Type="http://schemas.openxmlformats.org/officeDocument/2006/relationships/theme" Target="../theme/theme2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oleObject" Target="../embeddings/oleObject13.bin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vmlDrawing" Target="../drawings/vmlDrawing20.v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oleObject" Target="../embeddings/oleObject20.bin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tags" Target="../tags/tag21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image" Target="../media/image3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oleObject" Target="../embeddings/oleObject58.bin"/><Relationship Id="rId5" Type="http://schemas.openxmlformats.org/officeDocument/2006/relationships/slideLayout" Target="../slideLayouts/slideLayout58.xml"/><Relationship Id="rId10" Type="http://schemas.openxmlformats.org/officeDocument/2006/relationships/tags" Target="../tags/tag59.xml"/><Relationship Id="rId4" Type="http://schemas.openxmlformats.org/officeDocument/2006/relationships/slideLayout" Target="../slideLayouts/slideLayout57.xml"/><Relationship Id="rId9" Type="http://schemas.openxmlformats.org/officeDocument/2006/relationships/vmlDrawing" Target="../drawings/vmlDrawing58.vml"/><Relationship Id="rId14" Type="http://schemas.openxmlformats.org/officeDocument/2006/relationships/image" Target="../media/image3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63.xml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ags" Target="../tags/tag67.xml"/><Relationship Id="rId5" Type="http://schemas.openxmlformats.org/officeDocument/2006/relationships/vmlDrawing" Target="../drawings/vmlDrawing66.vml"/><Relationship Id="rId10" Type="http://schemas.openxmlformats.org/officeDocument/2006/relationships/image" Target="../media/image3.svg"/><Relationship Id="rId4" Type="http://schemas.openxmlformats.org/officeDocument/2006/relationships/theme" Target="../theme/theme6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0.v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66.xml"/><Relationship Id="rId7" Type="http://schemas.openxmlformats.org/officeDocument/2006/relationships/theme" Target="../theme/theme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oleObject" Target="../embeddings/oleObject70.bin"/><Relationship Id="rId4" Type="http://schemas.openxmlformats.org/officeDocument/2006/relationships/slideLayout" Target="../slideLayouts/slideLayout67.xml"/><Relationship Id="rId9" Type="http://schemas.openxmlformats.org/officeDocument/2006/relationships/tags" Target="../tags/tag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823984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Слайд think-cell" r:id="rId11" imgW="425" imgH="424" progId="TCLayout.ActiveDocument.1">
                  <p:embed/>
                </p:oleObj>
              </mc:Choice>
              <mc:Fallback>
                <p:oleObj name="Слайд think-cell" r:id="rId11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1" r:id="rId3"/>
    <p:sldLayoutId id="2147483693" r:id="rId4"/>
    <p:sldLayoutId id="2147483705" r:id="rId5"/>
    <p:sldLayoutId id="2147483706" r:id="rId6"/>
    <p:sldLayoutId id="214748370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508955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Слайд think-cell" r:id="rId7" imgW="425" imgH="424" progId="TCLayout.ActiveDocument.1">
                  <p:embed/>
                </p:oleObj>
              </mc:Choice>
              <mc:Fallback>
                <p:oleObj name="Слайд think-cell" r:id="rId7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04C707-5934-E29C-7054-2B8A2B6E3D0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9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82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6663358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4B6870-FD1D-426B-98FF-516F703E218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227418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Слайд think-cell" r:id="rId41" imgW="425" imgH="424" progId="TCLayout.ActiveDocument.1">
                  <p:embed/>
                </p:oleObj>
              </mc:Choice>
              <mc:Fallback>
                <p:oleObj name="Слайд think-cell" r:id="rId41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825" r:id="rId3"/>
    <p:sldLayoutId id="2147483827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3" r:id="rId10"/>
    <p:sldLayoutId id="2147483762" r:id="rId11"/>
    <p:sldLayoutId id="2147483765" r:id="rId12"/>
    <p:sldLayoutId id="2147483764" r:id="rId13"/>
    <p:sldLayoutId id="2147483766" r:id="rId14"/>
    <p:sldLayoutId id="2147483767" r:id="rId15"/>
    <p:sldLayoutId id="2147483768" r:id="rId16"/>
    <p:sldLayoutId id="2147483812" r:id="rId17"/>
    <p:sldLayoutId id="2147483813" r:id="rId18"/>
    <p:sldLayoutId id="2147483814" r:id="rId19"/>
    <p:sldLayoutId id="2147483815" r:id="rId20"/>
    <p:sldLayoutId id="2147483796" r:id="rId21"/>
    <p:sldLayoutId id="2147483797" r:id="rId22"/>
    <p:sldLayoutId id="2147483801" r:id="rId23"/>
    <p:sldLayoutId id="2147483806" r:id="rId24"/>
    <p:sldLayoutId id="2147483805" r:id="rId25"/>
    <p:sldLayoutId id="2147483804" r:id="rId26"/>
    <p:sldLayoutId id="2147483808" r:id="rId27"/>
    <p:sldLayoutId id="2147483807" r:id="rId28"/>
    <p:sldLayoutId id="2147483803" r:id="rId29"/>
    <p:sldLayoutId id="2147483802" r:id="rId30"/>
    <p:sldLayoutId id="2147483798" r:id="rId31"/>
    <p:sldLayoutId id="2147483799" r:id="rId32"/>
    <p:sldLayoutId id="2147483816" r:id="rId33"/>
    <p:sldLayoutId id="2147483817" r:id="rId34"/>
    <p:sldLayoutId id="2147483818" r:id="rId35"/>
    <p:sldLayoutId id="2147483819" r:id="rId36"/>
    <p:sldLayoutId id="2147483820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552567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Слайд think-cell" r:id="rId11" imgW="425" imgH="424" progId="TCLayout.ActiveDocument.1">
                  <p:embed/>
                </p:oleObj>
              </mc:Choice>
              <mc:Fallback>
                <p:oleObj name="Слайд think-cell" r:id="rId11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31991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Слайд think-cell" r:id="rId7" imgW="425" imgH="424" progId="TCLayout.ActiveDocument.1">
                  <p:embed/>
                </p:oleObj>
              </mc:Choice>
              <mc:Fallback>
                <p:oleObj name="Слайд think-cell" r:id="rId7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069472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slide" Target="slide4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4" Type="http://schemas.openxmlformats.org/officeDocument/2006/relationships/image" Target="../media/image145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43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.png"/><Relationship Id="rId3" Type="http://schemas.microsoft.com/office/2007/relationships/hdphoto" Target="../media/hdphoto3.wdp"/><Relationship Id="rId34" Type="http://schemas.openxmlformats.org/officeDocument/2006/relationships/image" Target="../media/image1453.svg"/><Relationship Id="rId17" Type="http://schemas.openxmlformats.org/officeDocument/2006/relationships/image" Target="../media/image22.png"/><Relationship Id="rId12" Type="http://schemas.openxmlformats.org/officeDocument/2006/relationships/image" Target="../media/image1405.svg"/><Relationship Id="rId2" Type="http://schemas.openxmlformats.org/officeDocument/2006/relationships/image" Target="../media/image21.png"/><Relationship Id="rId16" Type="http://schemas.openxmlformats.org/officeDocument/2006/relationships/image" Target="../media/image1465.svg"/><Relationship Id="rId1" Type="http://schemas.openxmlformats.org/officeDocument/2006/relationships/slideLayout" Target="../slideLayouts/slideLayout35.xml"/><Relationship Id="rId19" Type="http://schemas.openxmlformats.org/officeDocument/2006/relationships/image" Target="../media/image24.png"/><Relationship Id="rId14" Type="http://schemas.openxmlformats.org/officeDocument/2006/relationships/image" Target="../media/image1407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98" Type="http://schemas.openxmlformats.org/officeDocument/2006/relationships/image" Target="../media/image27.png"/><Relationship Id="rId97" Type="http://schemas.openxmlformats.org/officeDocument/2006/relationships/image" Target="../media/image26.png"/><Relationship Id="rId38" Type="http://schemas.openxmlformats.org/officeDocument/2006/relationships/image" Target="../media/image593.svg"/><Relationship Id="rId2" Type="http://schemas.openxmlformats.org/officeDocument/2006/relationships/image" Target="../media/image25.png"/><Relationship Id="rId96" Type="http://schemas.openxmlformats.org/officeDocument/2006/relationships/image" Target="../media/image251.svg"/><Relationship Id="rId54" Type="http://schemas.openxmlformats.org/officeDocument/2006/relationships/image" Target="../media/image509.svg"/><Relationship Id="rId1" Type="http://schemas.openxmlformats.org/officeDocument/2006/relationships/slideLayout" Target="../slideLayouts/slideLayout35.xml"/><Relationship Id="rId74" Type="http://schemas.openxmlformats.org/officeDocument/2006/relationships/image" Target="../media/image529.svg"/><Relationship Id="rId9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27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91" Type="http://schemas.openxmlformats.org/officeDocument/2006/relationships/image" Target="../media/image10.png"/><Relationship Id="rId88" Type="http://schemas.openxmlformats.org/officeDocument/2006/relationships/image" Target="../media/image643.svg"/><Relationship Id="rId1" Type="http://schemas.openxmlformats.org/officeDocument/2006/relationships/slideLayout" Target="../slideLayouts/slideLayout34.xml"/><Relationship Id="rId15" Type="http://schemas.openxmlformats.org/officeDocument/2006/relationships/image" Target="../media/image9.png"/><Relationship Id="rId90" Type="http://schemas.openxmlformats.org/officeDocument/2006/relationships/image" Target="../media/image645.svg"/><Relationship Id="rId14" Type="http://schemas.openxmlformats.org/officeDocument/2006/relationships/image" Target="../media/image171.svg"/></Relationships>
</file>

<file path=ppt/slides/_rels/slide8.xml.rels><?xml version="1.0" encoding="UTF-8" standalone="yes"?>
<Relationships xmlns="http://schemas.openxmlformats.org/package/2006/relationships"><Relationship Id="rId55" Type="http://schemas.openxmlformats.org/officeDocument/2006/relationships/image" Target="../media/image12.png"/><Relationship Id="rId12" Type="http://schemas.openxmlformats.org/officeDocument/2006/relationships/image" Target="../media/image169.svg"/><Relationship Id="rId2" Type="http://schemas.openxmlformats.org/officeDocument/2006/relationships/image" Target="../media/image11.png"/><Relationship Id="rId54" Type="http://schemas.openxmlformats.org/officeDocument/2006/relationships/image" Target="../media/image609.svg"/><Relationship Id="rId16" Type="http://schemas.openxmlformats.org/officeDocument/2006/relationships/image" Target="../media/image271.svg"/><Relationship Id="rId1" Type="http://schemas.openxmlformats.org/officeDocument/2006/relationships/slideLayout" Target="../slideLayouts/slideLayout34.xml"/><Relationship Id="rId56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738BC0A-1F75-4387-9619-F27FD1FAAD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784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7" name="Слайд think-cell" r:id="rId5" imgW="425" imgH="424" progId="TCLayout.ActiveDocument.1">
                  <p:embed/>
                </p:oleObj>
              </mc:Choice>
              <mc:Fallback>
                <p:oleObj name="Слайд think-cell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3C41-B740-075A-299D-CB4188AE1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36" y="4836588"/>
            <a:ext cx="9113921" cy="1661993"/>
          </a:xfrm>
        </p:spPr>
        <p:txBody>
          <a:bodyPr vert="horz"/>
          <a:lstStyle/>
          <a:p>
            <a:r>
              <a:rPr lang="ru-RU" dirty="0" smtClean="0"/>
              <a:t>Презентация проекта С</a:t>
            </a:r>
            <a:r>
              <a:rPr lang="en-US" dirty="0" smtClean="0"/>
              <a:t>upOfAle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8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Новая система заменяет текущее решение. Она обеспечивает структурирование и организацию учебных материалов по направлениям, по уровням каждого элемента образовательной программы (курс, модуль, урок), в определенном порядке.</a:t>
            </a:r>
          </a:p>
          <a:p>
            <a:r>
              <a:rPr lang="ru-RU" sz="1400" dirty="0"/>
              <a:t>Новая система предоставляет функции автоматизации проверки уровня усвоения знаний, проверки домашних заданий.</a:t>
            </a:r>
          </a:p>
          <a:p>
            <a:r>
              <a:rPr lang="ru-RU" sz="1400" dirty="0"/>
              <a:t>Новая система позволяет организовывать и управлять процессом обучения, видеть общую картину по заинтересованности аудитории, востребованности и актуальности курсов, имеет возможности мониторинга работы пользователей и самого учебного процесса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1400" dirty="0"/>
              <a:t>Новая система имеет возможности ее поэтапной или точечной доработки, обеспечения работы при существенном расширении аудитории на базе имеющейся в МТС инфраструктуры, существующих в МТС наработок и технологий, поддержки имеющимся в МТС (</a:t>
            </a:r>
            <a:r>
              <a:rPr lang="ru-RU" sz="1400" dirty="0" err="1"/>
              <a:t>Диджитал</a:t>
            </a:r>
            <a:r>
              <a:rPr lang="ru-RU" sz="1400" dirty="0"/>
              <a:t>) персоналом, а также имеет возможности мониторинга компонентов системы.</a:t>
            </a:r>
          </a:p>
          <a:p>
            <a:r>
              <a:rPr lang="ru-RU" sz="1400" dirty="0"/>
              <a:t>Новая система в будущем должна иметь возможность предоставления платных образовательных услуг.</a:t>
            </a:r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689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04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Модули и стили интеграции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522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249299"/>
          </a:xfrm>
        </p:spPr>
        <p:txBody>
          <a:bodyPr/>
          <a:lstStyle/>
          <a:p>
            <a:r>
              <a:rPr lang="ru-RU" sz="1800" dirty="0"/>
              <a:t>Факторы, влияющие на решение:</a:t>
            </a:r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1400" dirty="0"/>
              <a:t>В момент проведения </a:t>
            </a:r>
            <a:r>
              <a:rPr lang="ru-RU" sz="1400" dirty="0" err="1"/>
              <a:t>воркшопа</a:t>
            </a:r>
            <a:r>
              <a:rPr lang="ru-RU" sz="1400" dirty="0"/>
              <a:t> для гостей (онлайн-</a:t>
            </a:r>
            <a:r>
              <a:rPr lang="ru-RU" sz="1400" dirty="0" err="1"/>
              <a:t>хакатон</a:t>
            </a:r>
            <a:r>
              <a:rPr lang="ru-RU" sz="1400" dirty="0"/>
              <a:t>, всероссийский тотальный диктант и т. д.), либо при запуске нового востребованного курса, гости \ студенты будут обращаться к системе (почти) одновременно, а также будут ждать одновременной работы с ними преподавателей.</a:t>
            </a:r>
          </a:p>
          <a:p>
            <a:r>
              <a:rPr lang="ru-RU" sz="1400" dirty="0"/>
              <a:t>При проверке заданий по конкурсам или итоговых работ по курсу, гости \ студенты действуют не согласованно.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249299"/>
          </a:xfrm>
        </p:spPr>
        <p:txBody>
          <a:bodyPr/>
          <a:lstStyle/>
          <a:p>
            <a:r>
              <a:rPr lang="ru-RU" sz="1800" dirty="0" smtClean="0"/>
              <a:t>Возможные проблемы:</a:t>
            </a:r>
            <a:endParaRPr lang="ru-RU" sz="1800" dirty="0"/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Повышенная нагрузка на систему в моменты проведения </a:t>
            </a:r>
            <a:r>
              <a:rPr lang="ru-RU" sz="1400" dirty="0" err="1"/>
              <a:t>воркшопов</a:t>
            </a:r>
            <a:r>
              <a:rPr lang="ru-RU" sz="1400" dirty="0"/>
              <a:t> или новых курсов может привести к потере части обращений, если система не будет справляться с их обработкой в такие моменты времени.</a:t>
            </a:r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и драйверы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65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249299"/>
          </a:xfrm>
        </p:spPr>
        <p:txBody>
          <a:bodyPr/>
          <a:lstStyle/>
          <a:p>
            <a:r>
              <a:rPr lang="ru-RU" sz="1800" dirty="0"/>
              <a:t>По структуре связи: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sz="1400" dirty="0"/>
              <a:t>Точка-точка, так как унификация разнородных модулей не целесообразна.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"/>
          </p:nvPr>
        </p:nvSpPr>
        <p:spPr>
          <a:xfrm>
            <a:off x="6095998" y="1642561"/>
            <a:ext cx="5256585" cy="498598"/>
          </a:xfrm>
        </p:spPr>
        <p:txBody>
          <a:bodyPr/>
          <a:lstStyle/>
          <a:p>
            <a:r>
              <a:rPr lang="ru-RU" sz="1800" dirty="0"/>
              <a:t>По классификации интерфейса API \ BUS \ API Gateway: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4"/>
          </p:nvPr>
        </p:nvSpPr>
        <p:spPr>
          <a:xfrm>
            <a:off x="6095999" y="2348880"/>
            <a:ext cx="5256585" cy="3684587"/>
          </a:xfrm>
        </p:spPr>
        <p:txBody>
          <a:bodyPr>
            <a:normAutofit fontScale="85000" lnSpcReduction="20000"/>
          </a:bodyPr>
          <a:lstStyle/>
          <a:p>
            <a:r>
              <a:rPr lang="ru-RU" sz="1800" dirty="0"/>
              <a:t>Частично посредством API, так как: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некоторые модули используются в определенном случае (старая система Поколение-М, Система дистрибьюции контента, Корпоративный университет МТС), имеют унифицированный стандарт взаимодействия (Реляционная СУБД),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быстрее обеспечить их подключение.</a:t>
            </a:r>
          </a:p>
          <a:p>
            <a:r>
              <a:rPr lang="ru-RU" sz="1800" dirty="0"/>
              <a:t>Главным образом, посредством API Gateway, так как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будет единая точка входа для запросов от разных веб-приложений (Пользовательский интерфейс обучающихся, Пользовательский интерфейс персонала), вспомогательных сервисов (Приложение миграции данных), а также модулей, которые могут понадобится после MVP (WASD, </a:t>
            </a:r>
            <a:r>
              <a:rPr lang="ru-RU" dirty="0" err="1"/>
              <a:t>Enablement</a:t>
            </a:r>
            <a:r>
              <a:rPr lang="ru-RU" dirty="0"/>
              <a:t> </a:t>
            </a:r>
            <a:r>
              <a:rPr lang="ru-RU" dirty="0" err="1"/>
              <a:t>Platform</a:t>
            </a:r>
            <a:r>
              <a:rPr lang="ru-R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обеспечивается возможность подключения новых модулей или замены одних модулей на другие без переработки веб-приложений, всей схемы </a:t>
            </a:r>
            <a:r>
              <a:rPr lang="ru-RU" dirty="0" err="1"/>
              <a:t>взаимодейтсия</a:t>
            </a:r>
            <a:r>
              <a:rPr lang="ru-RU" dirty="0"/>
              <a:t> модулей.</a:t>
            </a:r>
          </a:p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Выбранное решение</a:t>
            </a:r>
            <a:endParaRPr lang="ru-RU" dirty="0"/>
          </a:p>
        </p:txBody>
      </p:sp>
      <p:sp>
        <p:nvSpPr>
          <p:cNvPr id="9" name="Стрелка: шеврон 24" descr="красная стрелка">
            <a:extLst>
              <a:ext uri="{FF2B5EF4-FFF2-40B4-BE49-F238E27FC236}">
                <a16:creationId xmlns:a16="http://schemas.microsoft.com/office/drawing/2014/main" id="{A634D91F-1566-0969-9508-129C651B5BAB}"/>
              </a:ext>
            </a:extLst>
          </p:cNvPr>
          <p:cNvSpPr/>
          <p:nvPr/>
        </p:nvSpPr>
        <p:spPr>
          <a:xfrm>
            <a:off x="11578656" y="2873382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249299"/>
          </a:xfrm>
        </p:spPr>
        <p:txBody>
          <a:bodyPr/>
          <a:lstStyle/>
          <a:p>
            <a:r>
              <a:rPr lang="ru-RU" sz="1800" dirty="0"/>
              <a:t>По связности: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Синхронное в процессе </a:t>
            </a:r>
            <a:r>
              <a:rPr lang="ru-RU" sz="1400" dirty="0" smtClean="0"/>
              <a:t>проведения </a:t>
            </a:r>
            <a:r>
              <a:rPr lang="ru-RU" sz="1400" dirty="0" err="1"/>
              <a:t>воркшопа</a:t>
            </a:r>
            <a:r>
              <a:rPr lang="ru-RU" sz="1400" dirty="0"/>
              <a:t> \ нового востребованного курса, где гости \ студенты будут обращаться к системе (почти) одновременно, а преподаватели с ними должны взаимодействовать в режиме </a:t>
            </a:r>
            <a:r>
              <a:rPr lang="ru-RU" sz="1400" dirty="0" err="1"/>
              <a:t>realtime</a:t>
            </a:r>
            <a:r>
              <a:rPr lang="ru-RU" sz="1400" dirty="0"/>
              <a:t>, и на этом участке требуется высокая согласованность данных.</a:t>
            </a:r>
          </a:p>
          <a:p>
            <a:r>
              <a:rPr lang="ru-RU" sz="1400" dirty="0"/>
              <a:t>Асинхронное проверке заданий по конкурсам или итоговых работ по курсу, так как этот формат активности предполагает наличие некоторого периода времени (дни, недели), когда работы будут поступать, а затем проверяться.</a:t>
            </a:r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249299"/>
          </a:xfrm>
        </p:spPr>
        <p:txBody>
          <a:bodyPr/>
          <a:lstStyle/>
          <a:p>
            <a:r>
              <a:rPr lang="ru-RU" sz="1800" dirty="0"/>
              <a:t>По протоколу: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REST в формате JSON, так как он отлично подходит для работы с простыми структурами данных (элементы образовательной программы, учет учебных материалов и выполненных заданий, данные о пользователях)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Выбранное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6873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8062" y="507024"/>
            <a:ext cx="5222657" cy="387798"/>
          </a:xfrm>
        </p:spPr>
        <p:txBody>
          <a:bodyPr/>
          <a:lstStyle/>
          <a:p>
            <a:r>
              <a:rPr lang="ru-RU" dirty="0" smtClean="0"/>
              <a:t>Диаграмма контекста</a:t>
            </a:r>
            <a:endParaRPr lang="ru-RU" dirty="0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09" r="-1" b="1125"/>
          <a:stretch/>
        </p:blipFill>
        <p:spPr>
          <a:xfrm>
            <a:off x="147484" y="1219199"/>
            <a:ext cx="11732518" cy="551564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18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05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Диаграмма контейнеров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8" t="1602" r="-130" b="7373"/>
          <a:stretch/>
        </p:blipFill>
        <p:spPr>
          <a:xfrm>
            <a:off x="108856" y="1143000"/>
            <a:ext cx="11963401" cy="5595257"/>
          </a:xfrm>
          <a:ln>
            <a:solidFill>
              <a:schemeClr val="tx1"/>
            </a:solidFill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8062" y="507024"/>
            <a:ext cx="7767738" cy="440033"/>
          </a:xfrm>
        </p:spPr>
        <p:txBody>
          <a:bodyPr/>
          <a:lstStyle/>
          <a:p>
            <a:r>
              <a:rPr lang="ru-RU" dirty="0" smtClean="0"/>
              <a:t>Диаграмма контейнеров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06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Аутентификация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82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25"/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249299"/>
          </a:xfrm>
        </p:spPr>
        <p:txBody>
          <a:bodyPr/>
          <a:lstStyle/>
          <a:p>
            <a:r>
              <a:rPr lang="ru-RU" sz="1800" dirty="0" smtClean="0"/>
              <a:t>Протокол</a:t>
            </a:r>
            <a:endParaRPr lang="ru-RU" sz="1800" dirty="0"/>
          </a:p>
        </p:txBody>
      </p:sp>
      <p:sp>
        <p:nvSpPr>
          <p:cNvPr id="25" name="Объект 2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Для аутентификации мы будем использовать протокол OIDC (схему </a:t>
            </a:r>
            <a:r>
              <a:rPr lang="ru-RU" sz="1400" dirty="0" err="1"/>
              <a:t>Authorization</a:t>
            </a:r>
            <a:r>
              <a:rPr lang="ru-RU" sz="1400" dirty="0"/>
              <a:t> </a:t>
            </a:r>
            <a:r>
              <a:rPr lang="ru-RU" sz="1400" dirty="0" err="1"/>
              <a:t>Code</a:t>
            </a:r>
            <a:r>
              <a:rPr lang="ru-RU" sz="1400" dirty="0"/>
              <a:t> </a:t>
            </a:r>
            <a:r>
              <a:rPr lang="ru-RU" sz="1400" dirty="0" err="1"/>
              <a:t>Grant</a:t>
            </a:r>
            <a:r>
              <a:rPr lang="ru-RU" sz="1400" dirty="0"/>
              <a:t>), это позволит:</a:t>
            </a:r>
          </a:p>
          <a:p>
            <a:r>
              <a:rPr lang="ru-RU" sz="1400" dirty="0"/>
              <a:t>снизить цену поддержки платформы за счет делегирования хранения, управления и безопасности УЗ на стороне OIDC-поставщика</a:t>
            </a:r>
          </a:p>
          <a:p>
            <a:r>
              <a:rPr lang="ru-RU" sz="1400" dirty="0"/>
              <a:t>удобно получать информацию о пользователе (указание </a:t>
            </a:r>
            <a:r>
              <a:rPr lang="ru-RU" sz="1400" dirty="0" err="1"/>
              <a:t>scope</a:t>
            </a:r>
            <a:r>
              <a:rPr lang="ru-RU" sz="1400" dirty="0"/>
              <a:t>-а запрашиваемых данных, получение информации в </a:t>
            </a:r>
            <a:r>
              <a:rPr lang="ru-RU" sz="1400" dirty="0" err="1"/>
              <a:t>id-токене</a:t>
            </a:r>
            <a:r>
              <a:rPr lang="ru-RU" sz="1400" dirty="0"/>
              <a:t>) в идеальном случае избегая заполнения формы </a:t>
            </a:r>
            <a:r>
              <a:rPr lang="ru-RU" sz="1400" dirty="0" err="1" smtClean="0"/>
              <a:t>регистрацииг</a:t>
            </a:r>
            <a:endParaRPr lang="ru-RU" sz="1400" dirty="0"/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249299"/>
          </a:xfrm>
        </p:spPr>
        <p:txBody>
          <a:bodyPr/>
          <a:lstStyle/>
          <a:p>
            <a:r>
              <a:rPr lang="ru-RU" sz="1800" dirty="0" smtClean="0"/>
              <a:t>Провайдер идентичности</a:t>
            </a:r>
            <a:endParaRPr lang="ru-RU" sz="1800" dirty="0"/>
          </a:p>
        </p:txBody>
      </p:sp>
      <p:sp>
        <p:nvSpPr>
          <p:cNvPr id="28" name="Объект 2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В качестве провайдера идентичности мы будем использовать МТС ID, поскольку:</a:t>
            </a:r>
          </a:p>
          <a:p>
            <a:r>
              <a:rPr lang="ru-RU" sz="1400" dirty="0"/>
              <a:t>он предоставляет простой интерфейс для аутентификации (по номеру телефона и </a:t>
            </a:r>
            <a:r>
              <a:rPr lang="ru-RU" sz="1400" dirty="0" err="1"/>
              <a:t>email</a:t>
            </a:r>
            <a:r>
              <a:rPr lang="ru-RU" sz="1400" dirty="0"/>
              <a:t>)</a:t>
            </a:r>
          </a:p>
          <a:p>
            <a:r>
              <a:rPr lang="ru-RU" sz="1400" dirty="0"/>
              <a:t>он имеет уровень доступности 99% (класс критичности </a:t>
            </a:r>
            <a:r>
              <a:rPr lang="ru-RU" sz="1400" dirty="0" err="1"/>
              <a:t>mission</a:t>
            </a:r>
            <a:r>
              <a:rPr lang="ru-RU" sz="1400" dirty="0"/>
              <a:t> </a:t>
            </a:r>
            <a:r>
              <a:rPr lang="ru-RU" sz="1400" dirty="0" err="1"/>
              <a:t>critical</a:t>
            </a:r>
            <a:r>
              <a:rPr lang="ru-RU" sz="1400" dirty="0"/>
              <a:t>)</a:t>
            </a:r>
          </a:p>
          <a:p>
            <a:r>
              <a:rPr lang="ru-RU" sz="1400" dirty="0"/>
              <a:t>есть прямая возможность влиять на развитие функциональных возможностей (в частности реализация </a:t>
            </a:r>
            <a:r>
              <a:rPr lang="ru-RU" sz="1400" dirty="0" err="1"/>
              <a:t>брокеринга</a:t>
            </a:r>
            <a:r>
              <a:rPr lang="ru-RU" sz="1400" dirty="0"/>
              <a:t> идентичности популярных в РФ провайдеров идентичности: VK, </a:t>
            </a:r>
            <a:r>
              <a:rPr lang="ru-RU" sz="1400" dirty="0" err="1"/>
              <a:t>Yandex</a:t>
            </a:r>
            <a:r>
              <a:rPr lang="ru-RU" sz="1400" dirty="0"/>
              <a:t>, </a:t>
            </a:r>
            <a:r>
              <a:rPr lang="ru-RU" sz="1400" dirty="0" err="1"/>
              <a:t>Госуслуги</a:t>
            </a:r>
            <a:r>
              <a:rPr lang="ru-RU" sz="1400" dirty="0"/>
              <a:t>)</a:t>
            </a:r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средства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92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F933E7AB-61A1-4E6E-9AA7-10DD0E67440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8023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7" name="Слайд think-cell" r:id="rId5" imgW="425" imgH="424" progId="TCLayout.ActiveDocument.1">
                  <p:embed/>
                </p:oleObj>
              </mc:Choice>
              <mc:Fallback>
                <p:oleObj name="Слайд think-cell" r:id="rId5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F933E7AB-61A1-4E6E-9AA7-10DD0E6744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523528E-ABA3-3E90-C7FE-9925D44F8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ru-RU" dirty="0"/>
              <a:t>Содержание</a:t>
            </a:r>
          </a:p>
        </p:txBody>
      </p:sp>
      <p:sp>
        <p:nvSpPr>
          <p:cNvPr id="7" name="Прямоугольник: скругленные углы 6">
            <a:hlinkClick r:id="rId7" action="ppaction://hlinksldjump"/>
            <a:extLst>
              <a:ext uri="{FF2B5EF4-FFF2-40B4-BE49-F238E27FC236}">
                <a16:creationId xmlns:a16="http://schemas.microsoft.com/office/drawing/2014/main" id="{56DB112B-EF47-30B9-FA10-136C2592B2D6}"/>
              </a:ext>
            </a:extLst>
          </p:cNvPr>
          <p:cNvSpPr/>
          <p:nvPr/>
        </p:nvSpPr>
        <p:spPr>
          <a:xfrm>
            <a:off x="550862" y="2016917"/>
            <a:ext cx="3146067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01.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БТ. Предпосылки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Прямоугольник: скругленные углы 17">
            <a:hlinkClick r:id="" action="ppaction://noaction"/>
            <a:extLst>
              <a:ext uri="{FF2B5EF4-FFF2-40B4-BE49-F238E27FC236}">
                <a16:creationId xmlns:a16="http://schemas.microsoft.com/office/drawing/2014/main" id="{7A72A943-6E5B-22F6-DF51-BFCB5B547A38}"/>
              </a:ext>
            </a:extLst>
          </p:cNvPr>
          <p:cNvSpPr/>
          <p:nvPr/>
        </p:nvSpPr>
        <p:spPr>
          <a:xfrm>
            <a:off x="3941742" y="2016916"/>
            <a:ext cx="3422619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+mj-lt"/>
              </a:rPr>
              <a:t>02.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Бизнес-требования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Прямоугольник: скругленные углы 18">
            <a:hlinkClick r:id="" action="ppaction://noaction"/>
            <a:extLst>
              <a:ext uri="{FF2B5EF4-FFF2-40B4-BE49-F238E27FC236}">
                <a16:creationId xmlns:a16="http://schemas.microsoft.com/office/drawing/2014/main" id="{089F0E9C-58F6-D7FD-0F9D-E5F6914D1736}"/>
              </a:ext>
            </a:extLst>
          </p:cNvPr>
          <p:cNvSpPr/>
          <p:nvPr/>
        </p:nvSpPr>
        <p:spPr>
          <a:xfrm>
            <a:off x="7530516" y="2016917"/>
            <a:ext cx="3647512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03.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Образ новой системы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Прямоугольник: скругленные углы 19">
            <a:hlinkClick r:id="" action="ppaction://noaction"/>
            <a:extLst>
              <a:ext uri="{FF2B5EF4-FFF2-40B4-BE49-F238E27FC236}">
                <a16:creationId xmlns:a16="http://schemas.microsoft.com/office/drawing/2014/main" id="{26ACDEAC-54EE-563D-C826-0F1C8A3ED9BC}"/>
              </a:ext>
            </a:extLst>
          </p:cNvPr>
          <p:cNvSpPr/>
          <p:nvPr/>
        </p:nvSpPr>
        <p:spPr>
          <a:xfrm>
            <a:off x="589738" y="2897379"/>
            <a:ext cx="4208404" cy="6908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04.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Модули и стили интеграции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Прямоугольник: скругленные углы 20">
            <a:hlinkClick r:id="" action="ppaction://noaction"/>
            <a:extLst>
              <a:ext uri="{FF2B5EF4-FFF2-40B4-BE49-F238E27FC236}">
                <a16:creationId xmlns:a16="http://schemas.microsoft.com/office/drawing/2014/main" id="{BBE1D988-E261-D83B-F9A0-40B5F1070E94}"/>
              </a:ext>
            </a:extLst>
          </p:cNvPr>
          <p:cNvSpPr/>
          <p:nvPr/>
        </p:nvSpPr>
        <p:spPr>
          <a:xfrm>
            <a:off x="5095248" y="2890218"/>
            <a:ext cx="3992094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05.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Диаграмма контейнеров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Прямоугольник: скругленные углы 21">
            <a:hlinkClick r:id="" action="ppaction://noaction"/>
            <a:extLst>
              <a:ext uri="{FF2B5EF4-FFF2-40B4-BE49-F238E27FC236}">
                <a16:creationId xmlns:a16="http://schemas.microsoft.com/office/drawing/2014/main" id="{9067F52B-B7CD-DE01-33CF-C8BF5291AA7A}"/>
              </a:ext>
            </a:extLst>
          </p:cNvPr>
          <p:cNvSpPr/>
          <p:nvPr/>
        </p:nvSpPr>
        <p:spPr>
          <a:xfrm>
            <a:off x="572863" y="3763521"/>
            <a:ext cx="4667732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06.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Аутентификация и регистрация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Прямоугольник: скругленные углы 22">
            <a:hlinkClick r:id="" action="ppaction://noaction"/>
            <a:extLst>
              <a:ext uri="{FF2B5EF4-FFF2-40B4-BE49-F238E27FC236}">
                <a16:creationId xmlns:a16="http://schemas.microsoft.com/office/drawing/2014/main" id="{304A19E2-01B3-F5D2-180D-C4C004C479EA}"/>
              </a:ext>
            </a:extLst>
          </p:cNvPr>
          <p:cNvSpPr/>
          <p:nvPr/>
        </p:nvSpPr>
        <p:spPr>
          <a:xfrm>
            <a:off x="5564862" y="3763521"/>
            <a:ext cx="4935990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07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Организация хранилища контента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Прямоугольник: скругленные углы 22">
            <a:hlinkClick r:id="" action="ppaction://noaction"/>
            <a:extLst>
              <a:ext uri="{FF2B5EF4-FFF2-40B4-BE49-F238E27FC236}">
                <a16:creationId xmlns:a16="http://schemas.microsoft.com/office/drawing/2014/main" id="{304A19E2-01B3-F5D2-180D-C4C004C479EA}"/>
              </a:ext>
            </a:extLst>
          </p:cNvPr>
          <p:cNvSpPr/>
          <p:nvPr/>
        </p:nvSpPr>
        <p:spPr>
          <a:xfrm>
            <a:off x="608593" y="4684800"/>
            <a:ext cx="3088336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08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Трекинг</a:t>
            </a: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событий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Прямоугольник: скругленные углы 22">
            <a:hlinkClick r:id="" action="ppaction://noaction"/>
            <a:extLst>
              <a:ext uri="{FF2B5EF4-FFF2-40B4-BE49-F238E27FC236}">
                <a16:creationId xmlns:a16="http://schemas.microsoft.com/office/drawing/2014/main" id="{304A19E2-01B3-F5D2-180D-C4C004C479EA}"/>
              </a:ext>
            </a:extLst>
          </p:cNvPr>
          <p:cNvSpPr/>
          <p:nvPr/>
        </p:nvSpPr>
        <p:spPr>
          <a:xfrm>
            <a:off x="3941742" y="4715989"/>
            <a:ext cx="7236286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0000"/>
                </a:solidFill>
                <a:latin typeface="+mj-lt"/>
              </a:rPr>
              <a:t>09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Миграция пользователей и данных из старой системы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Прямоугольник: скругленные углы 22">
            <a:hlinkClick r:id="" action="ppaction://noaction"/>
            <a:extLst>
              <a:ext uri="{FF2B5EF4-FFF2-40B4-BE49-F238E27FC236}">
                <a16:creationId xmlns:a16="http://schemas.microsoft.com/office/drawing/2014/main" id="{304A19E2-01B3-F5D2-180D-C4C004C479EA}"/>
              </a:ext>
            </a:extLst>
          </p:cNvPr>
          <p:cNvSpPr/>
          <p:nvPr/>
        </p:nvSpPr>
        <p:spPr>
          <a:xfrm>
            <a:off x="550862" y="5606079"/>
            <a:ext cx="2851099" cy="7051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  <a:latin typeface="+mj-lt"/>
              </a:rPr>
              <a:t>10</a:t>
            </a:r>
            <a:r>
              <a:rPr lang="ru-RU" sz="2000" dirty="0" smtClean="0">
                <a:solidFill>
                  <a:srgbClr val="FF0000"/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Безопасность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13" name="Объект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0" y="1461053"/>
            <a:ext cx="10370906" cy="4707362"/>
          </a:xfr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538062" y="512989"/>
            <a:ext cx="10515600" cy="775597"/>
          </a:xfrm>
        </p:spPr>
        <p:txBody>
          <a:bodyPr/>
          <a:lstStyle/>
          <a:p>
            <a:r>
              <a:rPr lang="ru-RU" dirty="0" smtClean="0"/>
              <a:t>Схема аутентификации и регистрации студента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/>
          </p:nvPr>
        </p:nvSpPr>
        <p:spPr>
          <a:xfrm>
            <a:off x="564520" y="6356350"/>
            <a:ext cx="9710190" cy="498598"/>
          </a:xfrm>
        </p:spPr>
        <p:txBody>
          <a:bodyPr/>
          <a:lstStyle/>
          <a:p>
            <a:r>
              <a:rPr lang="ru-RU" dirty="0"/>
              <a:t>Для простоты на диаграмме не отображен цикл проверки статуса профиля Студента (PENDING_REG/ACTIVE). Нахождение в статусе PENDING_REG не дает возможности входа в систему покуда не будет заполнена форма регистрации и не активирован профиль (ACTIVE).</a:t>
            </a:r>
          </a:p>
        </p:txBody>
      </p:sp>
    </p:spTree>
    <p:extLst>
      <p:ext uri="{BB962C8B-B14F-4D97-AF65-F5344CB8AC3E}">
        <p14:creationId xmlns:p14="http://schemas.microsoft.com/office/powerpoint/2010/main" val="11844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0" y="1534174"/>
            <a:ext cx="11075988" cy="4198032"/>
          </a:xfr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38062" y="512989"/>
            <a:ext cx="10515600" cy="775597"/>
          </a:xfrm>
        </p:spPr>
        <p:txBody>
          <a:bodyPr/>
          <a:lstStyle/>
          <a:p>
            <a:r>
              <a:rPr lang="ru-RU" dirty="0"/>
              <a:t>Схема аутентификации и регистрации </a:t>
            </a:r>
            <a:r>
              <a:rPr lang="ru-RU" dirty="0" smtClean="0"/>
              <a:t>персонала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564520" y="5860804"/>
            <a:ext cx="10634422" cy="997196"/>
          </a:xfrm>
        </p:spPr>
        <p:txBody>
          <a:bodyPr/>
          <a:lstStyle/>
          <a:p>
            <a:r>
              <a:rPr lang="ru-RU" dirty="0"/>
              <a:t>Для простоты на диаграмме не отображен цикл проверки статуса профиля Персонала (PENDING_REG/ACTIVE). Нахождение в статусе PENDING_REG не дает возможности входа в систему покуда регистрация не будет одобрена Администратором. Переход профиля Персонала из статуса PENDING_REG в ACTIVE производится Администратором в КонтрольнойПанели вручную.</a:t>
            </a:r>
          </a:p>
          <a:p>
            <a:r>
              <a:rPr lang="ru-RU" b="1" dirty="0"/>
              <a:t>Внимание! Реализация предусматривает, что регистрация первого Администратора, должна быть произведена, до открытия публичного доступа к интерфейсу КонтрольнойПанели.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6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07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Организация хранилища контента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647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бъект 24"/>
          <p:cNvSpPr>
            <a:spLocks noGrp="1"/>
          </p:cNvSpPr>
          <p:nvPr>
            <p:ph sz="half" idx="2"/>
          </p:nvPr>
        </p:nvSpPr>
        <p:spPr>
          <a:xfrm>
            <a:off x="538062" y="1786274"/>
            <a:ext cx="515778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500" dirty="0"/>
              <a:t>Для создания урока/курса Администраторы должны иметь возможность наполнить урок медиа-контентом (текст, звуковые дорожки, видео, картинки). </a:t>
            </a:r>
            <a:endParaRPr lang="ru-RU" sz="1500" dirty="0" smtClean="0"/>
          </a:p>
          <a:p>
            <a:pPr marL="0" indent="0">
              <a:buNone/>
            </a:pPr>
            <a:r>
              <a:rPr lang="ru-RU" sz="1500" dirty="0" smtClean="0"/>
              <a:t>Для </a:t>
            </a:r>
            <a:r>
              <a:rPr lang="ru-RU" sz="1500" dirty="0"/>
              <a:t>сдачи домашних заданий Студенты должны прикреплять файлы с реализацией задания. </a:t>
            </a:r>
            <a:endParaRPr lang="ru-RU" sz="1500" dirty="0" smtClean="0"/>
          </a:p>
          <a:p>
            <a:pPr marL="0" indent="0">
              <a:buNone/>
            </a:pPr>
            <a:r>
              <a:rPr lang="ru-RU" sz="1500" dirty="0" smtClean="0"/>
              <a:t>И </a:t>
            </a:r>
            <a:r>
              <a:rPr lang="ru-RU" sz="1500" dirty="0"/>
              <a:t>те и другие нужды требуют организации хранилища, которое бы позволило управлять файлами (загружать/удалять/просматривать). </a:t>
            </a:r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Кроме </a:t>
            </a:r>
            <a:r>
              <a:rPr lang="ru-RU" sz="1500" dirty="0"/>
              <a:t>этого из-за </a:t>
            </a:r>
            <a:r>
              <a:rPr lang="ru-RU" sz="1500" dirty="0" err="1"/>
              <a:t>геораспределенности</a:t>
            </a:r>
            <a:r>
              <a:rPr lang="ru-RU" sz="1500" dirty="0"/>
              <a:t> Студентов необходимо, чтобы медиа-данные урока/курса были доставлены с минимальной задержкой.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Решаемые задачи</a:t>
            </a:r>
            <a:endParaRPr lang="ru-RU" dirty="0"/>
          </a:p>
        </p:txBody>
      </p:sp>
      <p:pic>
        <p:nvPicPr>
          <p:cNvPr id="32" name="Рисунок 31" descr="Идея">
            <a:extLst>
              <a:ext uri="{FF2B5EF4-FFF2-40B4-BE49-F238E27FC236}">
                <a16:creationId xmlns:a16="http://schemas.microsoft.com/office/drawing/2014/main" id="{A2602EC4-0B6A-802E-20C7-F2DCC9A23F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27923" y="4430661"/>
            <a:ext cx="2725739" cy="17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0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538062" y="507024"/>
            <a:ext cx="5222657" cy="1163395"/>
          </a:xfrm>
        </p:spPr>
        <p:txBody>
          <a:bodyPr/>
          <a:lstStyle/>
          <a:p>
            <a:r>
              <a:rPr lang="ru-RU" dirty="0"/>
              <a:t>Схема решения в виде диаграммы контейнеров</a:t>
            </a:r>
          </a:p>
        </p:txBody>
      </p:sp>
      <p:pic>
        <p:nvPicPr>
          <p:cNvPr id="15" name="Рисунок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" t="1696" r="48" b="1696"/>
          <a:stretch/>
        </p:blipFill>
        <p:spPr>
          <a:xfrm>
            <a:off x="6442075" y="271463"/>
            <a:ext cx="4171950" cy="6051550"/>
          </a:xfr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</p:pic>
      <p:sp>
        <p:nvSpPr>
          <p:cNvPr id="6" name="Номер слайда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258763"/>
          </a:xfrm>
        </p:spPr>
        <p:txBody>
          <a:bodyPr/>
          <a:lstStyle/>
          <a:p>
            <a:fld id="{A4CBB8EF-41D6-48CB-BE32-932598980A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6" name="Объект 24"/>
          <p:cNvSpPr txBox="1">
            <a:spLocks/>
          </p:cNvSpPr>
          <p:nvPr/>
        </p:nvSpPr>
        <p:spPr>
          <a:xfrm>
            <a:off x="532141" y="1970314"/>
            <a:ext cx="5228578" cy="3960245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900" dirty="0"/>
              <a:t>Для геодистрибьюции учебный материалов мы будем использовать CDN. В качестве провайдера CDN мы используем MTSCloud CDN поскольку:</a:t>
            </a:r>
          </a:p>
          <a:p>
            <a:r>
              <a:rPr lang="ru-RU" sz="2900" dirty="0"/>
              <a:t>точки присутствия покрывают всю территорию РФ</a:t>
            </a:r>
          </a:p>
          <a:p>
            <a:r>
              <a:rPr lang="ru-RU" sz="2900" dirty="0"/>
              <a:t>он предоставляет услуги</a:t>
            </a:r>
            <a:r>
              <a:rPr lang="ru-RU" dirty="0"/>
              <a:t> </a:t>
            </a:r>
            <a:r>
              <a:rPr lang="ru-RU" dirty="0" smtClean="0"/>
              <a:t>видеохостинга</a:t>
            </a:r>
            <a:r>
              <a:rPr lang="ru-RU" dirty="0"/>
              <a:t> </a:t>
            </a:r>
            <a:r>
              <a:rPr lang="ru-RU" sz="2900" dirty="0"/>
              <a:t>(многоформатность, транскодировка, медиа-плеер)</a:t>
            </a:r>
          </a:p>
          <a:p>
            <a:pPr marL="0" indent="0">
              <a:buNone/>
            </a:pPr>
            <a:r>
              <a:rPr lang="ru-RU" sz="2900" dirty="0"/>
              <a:t>Для хранения файлов мы будем использовать S3-совместимое облачное хранилище. Хранение </a:t>
            </a:r>
            <a:r>
              <a:rPr lang="ru-RU" sz="2900" dirty="0" smtClean="0"/>
              <a:t>пользовательских </a:t>
            </a:r>
            <a:r>
              <a:rPr lang="ru-RU" sz="2900" dirty="0"/>
              <a:t>данных будет в приватном бакете, а учебных материалов в публичном. Последнее </a:t>
            </a:r>
            <a:r>
              <a:rPr lang="ru-RU" sz="2900" dirty="0" smtClean="0"/>
              <a:t>необходимо </a:t>
            </a:r>
            <a:r>
              <a:rPr lang="ru-RU" sz="2900" dirty="0"/>
              <a:t>для организации доступа к файлам CDN для последующей </a:t>
            </a:r>
            <a:r>
              <a:rPr lang="ru-RU" sz="2900" dirty="0" smtClean="0"/>
              <a:t>дистрибьюции </a:t>
            </a:r>
            <a:r>
              <a:rPr lang="ru-RU" sz="2900" dirty="0"/>
              <a:t>по модели pull.</a:t>
            </a:r>
          </a:p>
          <a:p>
            <a:pPr marL="0" indent="0">
              <a:buNone/>
            </a:pPr>
            <a:r>
              <a:rPr lang="ru-RU" sz="2900" dirty="0"/>
              <a:t>Для управления файлами (загрузки/удаления/листинга) мы реализуем сервис FileManager. Его </a:t>
            </a:r>
            <a:r>
              <a:rPr lang="ru-RU" sz="2900" dirty="0" smtClean="0"/>
              <a:t>ответственностью </a:t>
            </a:r>
            <a:r>
              <a:rPr lang="ru-RU" sz="2900" dirty="0"/>
              <a:t>будет:</a:t>
            </a:r>
          </a:p>
          <a:p>
            <a:r>
              <a:rPr lang="ru-RU" sz="2900" dirty="0"/>
              <a:t>предоставления API управления файлами (загрузка/удаление/листинг)</a:t>
            </a:r>
          </a:p>
          <a:p>
            <a:r>
              <a:rPr lang="ru-RU" sz="2900" dirty="0"/>
              <a:t>организация дистрибьюции файлов через CDN по модели push.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900" dirty="0"/>
          </a:p>
        </p:txBody>
      </p:sp>
    </p:spTree>
    <p:extLst>
      <p:ext uri="{BB962C8B-B14F-4D97-AF65-F5344CB8AC3E}">
        <p14:creationId xmlns:p14="http://schemas.microsoft.com/office/powerpoint/2010/main" val="42130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08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Трекинг событий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40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/>
              <a:t>В качестве решения по трекингу вовлеченности, мы будем использовать МТС Аналитику. Помимо стандартного для аналогичных систем (</a:t>
            </a:r>
            <a:r>
              <a:rPr lang="en-US" sz="1800" dirty="0"/>
              <a:t>Google Analytics</a:t>
            </a:r>
            <a:r>
              <a:rPr lang="ru-RU" sz="1800" dirty="0"/>
              <a:t>/ Яндекс Метрика) </a:t>
            </a:r>
            <a:r>
              <a:rPr lang="ru-RU" sz="1800" dirty="0" smtClean="0"/>
              <a:t>функционала: </a:t>
            </a:r>
          </a:p>
          <a:p>
            <a:r>
              <a:rPr lang="ru-RU" dirty="0" smtClean="0"/>
              <a:t>сбор </a:t>
            </a:r>
            <a:r>
              <a:rPr lang="ru-RU" dirty="0"/>
              <a:t>логов событий </a:t>
            </a:r>
            <a:r>
              <a:rPr lang="ru-RU" dirty="0" smtClean="0"/>
              <a:t>пользователей </a:t>
            </a:r>
            <a:r>
              <a:rPr lang="ru-RU" dirty="0"/>
              <a:t>(историчность)</a:t>
            </a:r>
          </a:p>
          <a:p>
            <a:r>
              <a:rPr lang="ru-RU" dirty="0"/>
              <a:t>отслеживания конверсий</a:t>
            </a:r>
          </a:p>
          <a:p>
            <a:r>
              <a:rPr lang="ru-RU" dirty="0"/>
              <a:t>отслеживания популярности (новых) курсов</a:t>
            </a:r>
          </a:p>
          <a:p>
            <a:r>
              <a:rPr lang="ru-RU" dirty="0"/>
              <a:t>отслеживании кол-ва просмотров уроков (KPI)</a:t>
            </a:r>
          </a:p>
          <a:p>
            <a:r>
              <a:rPr lang="ru-RU" dirty="0"/>
              <a:t>отслеживания кол-во новых пользователей</a:t>
            </a:r>
          </a:p>
          <a:p>
            <a:r>
              <a:rPr lang="ru-RU" dirty="0"/>
              <a:t>и </a:t>
            </a:r>
            <a:r>
              <a:rPr lang="ru-RU" dirty="0" err="1"/>
              <a:t>тп</a:t>
            </a:r>
            <a:r>
              <a:rPr lang="ru-RU" dirty="0"/>
              <a:t>. действий позволяющих оценить поведение пользователей на сайте</a:t>
            </a:r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МТСА </a:t>
            </a:r>
            <a:r>
              <a:rPr lang="ru-RU" sz="1800" dirty="0"/>
              <a:t>обладает рядом </a:t>
            </a:r>
            <a:r>
              <a:rPr lang="ru-RU" sz="1800" dirty="0" smtClean="0"/>
              <a:t>преимуществ</a:t>
            </a:r>
            <a:br>
              <a:rPr lang="ru-RU" sz="1800" dirty="0" smtClean="0"/>
            </a:br>
            <a:endParaRPr lang="ru-RU" sz="1800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Вовлечённость пользователей</a:t>
            </a:r>
            <a:endParaRPr lang="ru-RU" dirty="0"/>
          </a:p>
        </p:txBody>
      </p:sp>
      <p:sp>
        <p:nvSpPr>
          <p:cNvPr id="19" name="Стрелка: шеврон 24" descr="красная стрелка">
            <a:extLst>
              <a:ext uri="{FF2B5EF4-FFF2-40B4-BE49-F238E27FC236}">
                <a16:creationId xmlns:a16="http://schemas.microsoft.com/office/drawing/2014/main" id="{A634D91F-1566-0969-9508-129C651B5BAB}"/>
              </a:ext>
            </a:extLst>
          </p:cNvPr>
          <p:cNvSpPr/>
          <p:nvPr/>
        </p:nvSpPr>
        <p:spPr>
          <a:xfrm>
            <a:off x="11491570" y="3121550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20" name="Рисунок 19" descr="Рост, развитие, результат">
            <a:extLst>
              <a:ext uri="{FF2B5EF4-FFF2-40B4-BE49-F238E27FC236}">
                <a16:creationId xmlns:a16="http://schemas.microsoft.com/office/drawing/2014/main" id="{6C462B5D-C997-D1B6-7FD1-51D57FD6FB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0317" y="4790336"/>
            <a:ext cx="1582479" cy="13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МТСА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>
          <a:xfrm>
            <a:off x="2282972" y="2203736"/>
            <a:ext cx="3512347" cy="516039"/>
          </a:xfrm>
        </p:spPr>
        <p:txBody>
          <a:bodyPr/>
          <a:lstStyle/>
          <a:p>
            <a:r>
              <a:rPr lang="ru-RU" dirty="0"/>
              <a:t>Часть экосистемы МТС</a:t>
            </a:r>
          </a:p>
          <a:p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9"/>
          </p:nvPr>
        </p:nvSpPr>
        <p:spPr>
          <a:xfrm>
            <a:off x="2282972" y="4848082"/>
            <a:ext cx="3512347" cy="516039"/>
          </a:xfrm>
        </p:spPr>
        <p:txBody>
          <a:bodyPr/>
          <a:lstStyle/>
          <a:p>
            <a:r>
              <a:rPr lang="ru-RU" dirty="0"/>
              <a:t>Экосистемная разметка</a:t>
            </a:r>
          </a:p>
          <a:p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22"/>
          </p:nvPr>
        </p:nvSpPr>
        <p:spPr>
          <a:xfrm>
            <a:off x="8118157" y="2203736"/>
            <a:ext cx="3512347" cy="193899"/>
          </a:xfrm>
        </p:spPr>
        <p:txBody>
          <a:bodyPr/>
          <a:lstStyle/>
          <a:p>
            <a:r>
              <a:rPr lang="ru-RU" dirty="0" smtClean="0"/>
              <a:t>Сквозная аналитика по продуктам МТС</a:t>
            </a:r>
            <a:endParaRPr lang="ru-RU" dirty="0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25"/>
          </p:nvPr>
        </p:nvSpPr>
        <p:spPr>
          <a:xfrm>
            <a:off x="8118157" y="4848082"/>
            <a:ext cx="3512347" cy="581698"/>
          </a:xfrm>
        </p:spPr>
        <p:txBody>
          <a:bodyPr/>
          <a:lstStyle/>
          <a:p>
            <a:r>
              <a:rPr lang="ru-RU" dirty="0" smtClean="0"/>
              <a:t>Возможность анализировать действия пользователей в режиме реального времени</a:t>
            </a:r>
            <a:endParaRPr lang="ru-RU" dirty="0"/>
          </a:p>
        </p:txBody>
      </p:sp>
      <p:pic>
        <p:nvPicPr>
          <p:cNvPr id="23" name="Рисунок 22" descr="Результат">
            <a:extLst>
              <a:ext uri="{FF2B5EF4-FFF2-40B4-BE49-F238E27FC236}">
                <a16:creationId xmlns:a16="http://schemas.microsoft.com/office/drawing/2014/main" id="{EB221CC7-2928-D945-7CAD-54C4DA9962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-2632" t="-16667" r="-2632" b="-16667"/>
          <a:stretch/>
        </p:blipFill>
        <p:spPr>
          <a:prstGeom prst="rect">
            <a:avLst/>
          </a:prstGeom>
        </p:spPr>
      </p:pic>
      <p:pic>
        <p:nvPicPr>
          <p:cNvPr id="24" name="Рисунок 23" descr="График, столбчатая диаграмма ">
            <a:extLst>
              <a:ext uri="{FF2B5EF4-FFF2-40B4-BE49-F238E27FC236}">
                <a16:creationId xmlns:a16="http://schemas.microsoft.com/office/drawing/2014/main" id="{18C32344-2B3C-544F-2FC2-61BCAB84A42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-2632" t="-16667" r="-2632" b="-16667"/>
          <a:stretch/>
        </p:blipFill>
        <p:spPr>
          <a:prstGeom prst="rect">
            <a:avLst/>
          </a:prstGeom>
        </p:spPr>
      </p:pic>
      <p:pic>
        <p:nvPicPr>
          <p:cNvPr id="26" name="Рисунок 25" descr="Список, результат">
            <a:extLst>
              <a:ext uri="{FF2B5EF4-FFF2-40B4-BE49-F238E27FC236}">
                <a16:creationId xmlns:a16="http://schemas.microsoft.com/office/drawing/2014/main" id="{583F86E2-8AD6-A0F7-4103-D9D679635D0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-2632" t="-16667" r="-2632" b="-16667"/>
          <a:stretch/>
        </p:blipFill>
        <p:spPr>
          <a:prstGeom prst="rect">
            <a:avLst/>
          </a:prstGeom>
        </p:spPr>
      </p:pic>
      <p:pic>
        <p:nvPicPr>
          <p:cNvPr id="27" name="Рисунок 26" descr="Идея">
            <a:extLst>
              <a:ext uri="{FF2B5EF4-FFF2-40B4-BE49-F238E27FC236}">
                <a16:creationId xmlns:a16="http://schemas.microsoft.com/office/drawing/2014/main" id="{A2602EC4-0B6A-802E-20C7-F2DCC9A23F3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 l="-2632" t="-16667" r="-2632" b="-1666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09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Миграция пользователей и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045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2282972" y="2203736"/>
            <a:ext cx="3512347" cy="516039"/>
          </a:xfrm>
        </p:spPr>
        <p:txBody>
          <a:bodyPr/>
          <a:lstStyle/>
          <a:p>
            <a:r>
              <a:rPr lang="ru-RU" dirty="0"/>
              <a:t>"одноразовое" консольное приложение</a:t>
            </a:r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>
          <a:xfrm>
            <a:off x="2282972" y="4848082"/>
            <a:ext cx="3512347" cy="709938"/>
          </a:xfrm>
        </p:spPr>
        <p:txBody>
          <a:bodyPr/>
          <a:lstStyle/>
          <a:p>
            <a:r>
              <a:rPr lang="ru-RU" dirty="0"/>
              <a:t>переносит БД пользователей из старой системы в новую</a:t>
            </a:r>
          </a:p>
          <a:p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>
          <a:xfrm>
            <a:off x="8118157" y="2203736"/>
            <a:ext cx="3512347" cy="709938"/>
          </a:xfrm>
        </p:spPr>
        <p:txBody>
          <a:bodyPr/>
          <a:lstStyle/>
          <a:p>
            <a:r>
              <a:rPr lang="ru-RU" dirty="0"/>
              <a:t>отображает структуры в старой системе в </a:t>
            </a:r>
            <a:r>
              <a:rPr lang="ru-RU" dirty="0" smtClean="0"/>
              <a:t>аналоге </a:t>
            </a:r>
            <a:r>
              <a:rPr lang="ru-RU" dirty="0"/>
              <a:t>новой</a:t>
            </a:r>
          </a:p>
          <a:p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25"/>
          </p:nvPr>
        </p:nvSpPr>
        <p:spPr>
          <a:xfrm>
            <a:off x="8118157" y="4848082"/>
            <a:ext cx="3512347" cy="1097736"/>
          </a:xfrm>
        </p:spPr>
        <p:txBody>
          <a:bodyPr/>
          <a:lstStyle/>
          <a:p>
            <a:r>
              <a:rPr lang="ru-RU" dirty="0"/>
              <a:t>для связывания аккаунтов требуется действие пользователя: вход в новую систему, ввод реквизитов входа в старую систему в форме связывания</a:t>
            </a:r>
          </a:p>
          <a:p>
            <a:endParaRPr lang="ru-RU" dirty="0"/>
          </a:p>
        </p:txBody>
      </p:sp>
      <p:pic>
        <p:nvPicPr>
          <p:cNvPr id="21" name="Рисунок 20" descr="Покупки, продукт,  тележка, проверка корзины">
            <a:extLst>
              <a:ext uri="{FF2B5EF4-FFF2-40B4-BE49-F238E27FC236}">
                <a16:creationId xmlns:a16="http://schemas.microsoft.com/office/drawing/2014/main" id="{41DF96B0-DBD9-E2E1-FAC8-92C288A691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6"/>
              </a:ext>
            </a:extLst>
          </a:blip>
          <a:srcRect/>
          <a:stretch/>
        </p:blipFill>
        <p:spPr/>
      </p:pic>
      <p:pic>
        <p:nvPicPr>
          <p:cNvPr id="22" name="Рисунок 21" descr="Связь, взаимосвязь, скрепление, цепь">
            <a:extLst>
              <a:ext uri="{FF2B5EF4-FFF2-40B4-BE49-F238E27FC236}">
                <a16:creationId xmlns:a16="http://schemas.microsoft.com/office/drawing/2014/main" id="{B35E71E2-C5D0-5584-1AB4-CF67B97F1EF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Рисунок 22" descr="Вход в систему">
            <a:extLst>
              <a:ext uri="{FF2B5EF4-FFF2-40B4-BE49-F238E27FC236}">
                <a16:creationId xmlns:a16="http://schemas.microsoft.com/office/drawing/2014/main" id="{E008D716-7874-4509-EF5B-9EF25A3326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4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Рисунок 29" descr="Схема">
            <a:extLst>
              <a:ext uri="{FF2B5EF4-FFF2-40B4-BE49-F238E27FC236}">
                <a16:creationId xmlns:a16="http://schemas.microsoft.com/office/drawing/2014/main" id="{1BFDDC2E-3025-DBF7-8179-233C39BE9BA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177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01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БТ. Предпосылки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78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Вопросы безопасности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7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400" dirty="0" smtClean="0"/>
              <a:t>Определение </a:t>
            </a:r>
            <a:r>
              <a:rPr lang="ru-RU" sz="1400" dirty="0" smtClean="0"/>
              <a:t>классов обрабатываемой информации</a:t>
            </a:r>
            <a:endParaRPr lang="ru-RU" sz="1400" dirty="0"/>
          </a:p>
          <a:p>
            <a:r>
              <a:rPr lang="ru-RU" sz="1400" dirty="0" smtClean="0"/>
              <a:t>Разработка </a:t>
            </a:r>
            <a:r>
              <a:rPr lang="ru-RU" sz="1400" dirty="0"/>
              <a:t>ролевой модели</a:t>
            </a:r>
          </a:p>
          <a:p>
            <a:r>
              <a:rPr lang="ru-RU" sz="1400" dirty="0" smtClean="0"/>
              <a:t>Формирование </a:t>
            </a:r>
            <a:r>
              <a:rPr lang="ru-RU" sz="1400" dirty="0"/>
              <a:t>матрицы доступа необходимых ролей к классам обрабатываемой информации, учитываемой в функциональных требованиях</a:t>
            </a:r>
          </a:p>
          <a:p>
            <a:r>
              <a:rPr lang="ru-RU" sz="1400" dirty="0" smtClean="0"/>
              <a:t>Определение </a:t>
            </a:r>
            <a:r>
              <a:rPr lang="ru-RU" sz="1400" dirty="0"/>
              <a:t>актуальных угроз (нарушения конфиденциальности, нарушения целостности, нарушения доступности и пр.)</a:t>
            </a:r>
          </a:p>
          <a:p>
            <a:r>
              <a:rPr lang="ru-RU" sz="1400" dirty="0" smtClean="0"/>
              <a:t>Определение </a:t>
            </a:r>
            <a:r>
              <a:rPr lang="ru-RU" sz="1400" dirty="0" smtClean="0"/>
              <a:t>мер противодействия</a:t>
            </a:r>
            <a:r>
              <a:rPr lang="ru-RU" sz="1400" dirty="0"/>
              <a:t> угрозам, которые можно заложить на этапе проектирования системы: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/>
              <a:t>разграничение доступа на разных уровнях системы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/>
              <a:t>контроль целостности на разных этапах работы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/>
              <a:t>проверка вредоносного кода \ использование Сервиса безопасного кода МТС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/>
              <a:t>использование официальных библиотек \ принятых в МТС компонентов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/>
              <a:t>ведение журнала работы пользователей \ компонентов и т. д.</a:t>
            </a:r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38062" y="512989"/>
            <a:ext cx="10515600" cy="775597"/>
          </a:xfrm>
        </p:spPr>
        <p:txBody>
          <a:bodyPr/>
          <a:lstStyle/>
          <a:p>
            <a:r>
              <a:rPr lang="ru-RU" dirty="0" smtClean="0"/>
              <a:t>За счёт чего обеспечивается безопасность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4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6096000" y="987425"/>
            <a:ext cx="5259388" cy="4873625"/>
          </a:xfrm>
        </p:spPr>
        <p:txBody>
          <a:bodyPr/>
          <a:lstStyle/>
          <a:p>
            <a:r>
              <a:rPr lang="ru-RU" sz="1400" dirty="0" smtClean="0"/>
              <a:t>Компания </a:t>
            </a:r>
            <a:r>
              <a:rPr lang="ru-RU" sz="1400" dirty="0"/>
              <a:t>МТС планирует развивать собственную образовательную площадку, привлекать внимание новой аудитории к экосистеме МТС, продвигать свои технологии за счет бесплатных курсов по актуальным и востребованным направлениям.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half" idx="2"/>
          </p:nvPr>
        </p:nvSpPr>
        <p:spPr>
          <a:xfrm>
            <a:off x="546890" y="2057400"/>
            <a:ext cx="3932237" cy="13193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Последние 5 лет активно развиваются образовательные онлайн-платформы, в частности по направлениям, связанным с компьютерными технологиями и творчеством.</a:t>
            </a:r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8" name="Рисунок 17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C2BD5B11-A179-7ADC-2962-0B62242EBF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9005417" y="3007199"/>
            <a:ext cx="2498070" cy="186324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7108" y="986625"/>
            <a:ext cx="2476500" cy="504825"/>
          </a:xfrm>
          <a:prstGeom prst="rect">
            <a:avLst/>
          </a:prstGeom>
        </p:spPr>
      </p:pic>
      <p:grpSp>
        <p:nvGrpSpPr>
          <p:cNvPr id="20" name="Рисунок 27" descr="Работа, рабочий процесс">
            <a:extLst>
              <a:ext uri="{FF2B5EF4-FFF2-40B4-BE49-F238E27FC236}">
                <a16:creationId xmlns:a16="http://schemas.microsoft.com/office/drawing/2014/main" id="{C1ADE0CE-1934-D569-EA23-7007D836A995}"/>
              </a:ext>
            </a:extLst>
          </p:cNvPr>
          <p:cNvGrpSpPr/>
          <p:nvPr/>
        </p:nvGrpSpPr>
        <p:grpSpPr>
          <a:xfrm>
            <a:off x="564520" y="3603139"/>
            <a:ext cx="2356404" cy="1847217"/>
            <a:chOff x="3051338" y="5026650"/>
            <a:chExt cx="1696743" cy="1209391"/>
          </a:xfrm>
        </p:grpSpPr>
        <p:sp>
          <p:nvSpPr>
            <p:cNvPr id="21" name="Полилиния: фигура 115">
              <a:extLst>
                <a:ext uri="{FF2B5EF4-FFF2-40B4-BE49-F238E27FC236}">
                  <a16:creationId xmlns:a16="http://schemas.microsoft.com/office/drawing/2014/main" id="{7FAA2B61-3C93-47D4-92EF-F81B4090453C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16">
              <a:extLst>
                <a:ext uri="{FF2B5EF4-FFF2-40B4-BE49-F238E27FC236}">
                  <a16:creationId xmlns:a16="http://schemas.microsoft.com/office/drawing/2014/main" id="{D2349922-0C04-4C25-B8C2-6071E1AAA33F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17">
              <a:extLst>
                <a:ext uri="{FF2B5EF4-FFF2-40B4-BE49-F238E27FC236}">
                  <a16:creationId xmlns:a16="http://schemas.microsoft.com/office/drawing/2014/main" id="{29DE49C5-7BD1-40F5-BEA7-003301280624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18">
              <a:extLst>
                <a:ext uri="{FF2B5EF4-FFF2-40B4-BE49-F238E27FC236}">
                  <a16:creationId xmlns:a16="http://schemas.microsoft.com/office/drawing/2014/main" id="{1F76F68D-F708-433A-A030-C99340D8AEA6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19">
              <a:extLst>
                <a:ext uri="{FF2B5EF4-FFF2-40B4-BE49-F238E27FC236}">
                  <a16:creationId xmlns:a16="http://schemas.microsoft.com/office/drawing/2014/main" id="{350F0D38-3AE9-431D-96C9-E8EF34B77C12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0">
              <a:extLst>
                <a:ext uri="{FF2B5EF4-FFF2-40B4-BE49-F238E27FC236}">
                  <a16:creationId xmlns:a16="http://schemas.microsoft.com/office/drawing/2014/main" id="{D38F6CF6-BD88-449A-B17B-86B05B95FF8A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1">
              <a:extLst>
                <a:ext uri="{FF2B5EF4-FFF2-40B4-BE49-F238E27FC236}">
                  <a16:creationId xmlns:a16="http://schemas.microsoft.com/office/drawing/2014/main" id="{D0E510CF-1937-4E7F-B345-CD9B05FA0356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2">
              <a:extLst>
                <a:ext uri="{FF2B5EF4-FFF2-40B4-BE49-F238E27FC236}">
                  <a16:creationId xmlns:a16="http://schemas.microsoft.com/office/drawing/2014/main" id="{29990ED2-C200-4205-8DB6-7DCE7D20040E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3">
              <a:extLst>
                <a:ext uri="{FF2B5EF4-FFF2-40B4-BE49-F238E27FC236}">
                  <a16:creationId xmlns:a16="http://schemas.microsoft.com/office/drawing/2014/main" id="{BD1B6066-4BFF-4862-96D5-CE40CF72A58E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4">
              <a:extLst>
                <a:ext uri="{FF2B5EF4-FFF2-40B4-BE49-F238E27FC236}">
                  <a16:creationId xmlns:a16="http://schemas.microsoft.com/office/drawing/2014/main" id="{3C0A1D81-DD54-4FAA-AFC9-7AD097F731A5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5">
              <a:extLst>
                <a:ext uri="{FF2B5EF4-FFF2-40B4-BE49-F238E27FC236}">
                  <a16:creationId xmlns:a16="http://schemas.microsoft.com/office/drawing/2014/main" id="{587BFDEE-F4E6-4D06-923C-28E2CF7B28CF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26">
              <a:extLst>
                <a:ext uri="{FF2B5EF4-FFF2-40B4-BE49-F238E27FC236}">
                  <a16:creationId xmlns:a16="http://schemas.microsoft.com/office/drawing/2014/main" id="{2EF5EAB5-B1C5-4DD5-914E-4F37AA128C45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27">
              <a:extLst>
                <a:ext uri="{FF2B5EF4-FFF2-40B4-BE49-F238E27FC236}">
                  <a16:creationId xmlns:a16="http://schemas.microsoft.com/office/drawing/2014/main" id="{E15FB349-EAE5-4C53-B815-235D841071C3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28">
              <a:extLst>
                <a:ext uri="{FF2B5EF4-FFF2-40B4-BE49-F238E27FC236}">
                  <a16:creationId xmlns:a16="http://schemas.microsoft.com/office/drawing/2014/main" id="{D06A9DB5-D37D-401F-A26A-C70A6C679A52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29">
              <a:extLst>
                <a:ext uri="{FF2B5EF4-FFF2-40B4-BE49-F238E27FC236}">
                  <a16:creationId xmlns:a16="http://schemas.microsoft.com/office/drawing/2014/main" id="{58971074-4728-4776-A1E4-EDA61D1C047B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0">
              <a:extLst>
                <a:ext uri="{FF2B5EF4-FFF2-40B4-BE49-F238E27FC236}">
                  <a16:creationId xmlns:a16="http://schemas.microsoft.com/office/drawing/2014/main" id="{3E7ED79D-8F28-4797-BEAE-CFC53E52F0F4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1">
              <a:extLst>
                <a:ext uri="{FF2B5EF4-FFF2-40B4-BE49-F238E27FC236}">
                  <a16:creationId xmlns:a16="http://schemas.microsoft.com/office/drawing/2014/main" id="{0CF818FF-D485-4FDC-8B1B-AB32AA2E70B9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2">
              <a:extLst>
                <a:ext uri="{FF2B5EF4-FFF2-40B4-BE49-F238E27FC236}">
                  <a16:creationId xmlns:a16="http://schemas.microsoft.com/office/drawing/2014/main" id="{DB78AC5B-6A41-49A9-B670-65F7F67FD65A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3">
              <a:extLst>
                <a:ext uri="{FF2B5EF4-FFF2-40B4-BE49-F238E27FC236}">
                  <a16:creationId xmlns:a16="http://schemas.microsoft.com/office/drawing/2014/main" id="{C5BB6EDE-D321-4AC4-8B3A-000824B1F97F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4">
              <a:extLst>
                <a:ext uri="{FF2B5EF4-FFF2-40B4-BE49-F238E27FC236}">
                  <a16:creationId xmlns:a16="http://schemas.microsoft.com/office/drawing/2014/main" id="{AEAAFAC0-EEC9-4FF9-ABCA-6D609D79410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5">
              <a:extLst>
                <a:ext uri="{FF2B5EF4-FFF2-40B4-BE49-F238E27FC236}">
                  <a16:creationId xmlns:a16="http://schemas.microsoft.com/office/drawing/2014/main" id="{5AD3F92A-1EF2-40DA-ACD3-A3285E49ED0B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36">
              <a:extLst>
                <a:ext uri="{FF2B5EF4-FFF2-40B4-BE49-F238E27FC236}">
                  <a16:creationId xmlns:a16="http://schemas.microsoft.com/office/drawing/2014/main" id="{520A6FFC-D206-4146-920D-D8819E10A6EC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37">
              <a:extLst>
                <a:ext uri="{FF2B5EF4-FFF2-40B4-BE49-F238E27FC236}">
                  <a16:creationId xmlns:a16="http://schemas.microsoft.com/office/drawing/2014/main" id="{1E6B90A2-FE20-4ACF-B94E-C46000B14F5C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38">
              <a:extLst>
                <a:ext uri="{FF2B5EF4-FFF2-40B4-BE49-F238E27FC236}">
                  <a16:creationId xmlns:a16="http://schemas.microsoft.com/office/drawing/2014/main" id="{6DBC4A26-CA8E-4DBD-A14B-9DC3B540D5A1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39">
              <a:extLst>
                <a:ext uri="{FF2B5EF4-FFF2-40B4-BE49-F238E27FC236}">
                  <a16:creationId xmlns:a16="http://schemas.microsoft.com/office/drawing/2014/main" id="{8B099E7E-6E8E-4C22-B457-93C948F49617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140">
              <a:extLst>
                <a:ext uri="{FF2B5EF4-FFF2-40B4-BE49-F238E27FC236}">
                  <a16:creationId xmlns:a16="http://schemas.microsoft.com/office/drawing/2014/main" id="{C8A66021-E090-42A3-A5A6-040298DDDF0A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141">
              <a:extLst>
                <a:ext uri="{FF2B5EF4-FFF2-40B4-BE49-F238E27FC236}">
                  <a16:creationId xmlns:a16="http://schemas.microsoft.com/office/drawing/2014/main" id="{3AAFD3CC-5CD4-49ED-873F-14DCDBFEB8C7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142">
              <a:extLst>
                <a:ext uri="{FF2B5EF4-FFF2-40B4-BE49-F238E27FC236}">
                  <a16:creationId xmlns:a16="http://schemas.microsoft.com/office/drawing/2014/main" id="{2DB6D34A-4CD1-4C9F-8E57-B3D6A021F18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143">
              <a:extLst>
                <a:ext uri="{FF2B5EF4-FFF2-40B4-BE49-F238E27FC236}">
                  <a16:creationId xmlns:a16="http://schemas.microsoft.com/office/drawing/2014/main" id="{14088259-9834-4D39-942D-255FB2064CD1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395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8" name="Заголовок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Текущее состояние «Поколение М»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0862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Сайт устроен как информационный портал с неструктурированными материалами (документы с лекциями, презентации, записанные видео), которые предлагается читать и просматривать в любом порядке.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Сайт не предоставляет преподавателям функции автоматизации для проверки домашних заданий, информация о них приходит им на почту.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Преподаватели, администраторы не могут планировать учебную работу, уроки не сгруппированы в модули, курсы, образовательные программы.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Администратор не видит общей картины по числу проходящих обучение, выполненных домашних работ, их распределение по направлениям, распределение просмотров и отзывов по курсам, преподавателям.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29885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Заказчику не видно какие направления наиболее востребованы, куда (на какую аудиторию, по каким направлениям) необходимо развивать сайт.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Сайт реализован вендором, его архитектура сейчас не предусматривает возможность развития как образовательной платформы в виду низкой производительности, ограниченной функциональности, сложности модернизации).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Сайт, в том числе сами курсы, не позиционируют МТС как IT-компанию, которая разрабатывает современные, полезные в разных отраслях IT-решения.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91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02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Бизнес-требования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7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/>
          </p:nvPr>
        </p:nvSpPr>
        <p:spPr>
          <a:xfrm>
            <a:off x="561496" y="3668608"/>
            <a:ext cx="3037738" cy="626838"/>
          </a:xfrm>
        </p:spPr>
        <p:txBody>
          <a:bodyPr/>
          <a:lstStyle/>
          <a:p>
            <a:r>
              <a:rPr lang="ru-RU" dirty="0"/>
              <a:t>Для гостей</a:t>
            </a:r>
          </a:p>
          <a:p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5"/>
          </p:nvPr>
        </p:nvSpPr>
        <p:spPr>
          <a:xfrm>
            <a:off x="550863" y="4074347"/>
            <a:ext cx="3048371" cy="1679434"/>
          </a:xfrm>
        </p:spPr>
        <p:txBody>
          <a:bodyPr/>
          <a:lstStyle/>
          <a:p>
            <a:r>
              <a:rPr lang="ru-RU" dirty="0" smtClean="0">
                <a:solidFill>
                  <a:srgbClr val="1F2328"/>
                </a:solidFill>
              </a:rPr>
              <a:t>Система </a:t>
            </a:r>
            <a:r>
              <a:rPr lang="ru-RU" dirty="0">
                <a:solidFill>
                  <a:srgbClr val="1F2328"/>
                </a:solidFill>
              </a:rPr>
              <a:t>обеспечивает беспрепятственный доступ на сайт, </a:t>
            </a:r>
            <a:r>
              <a:rPr lang="ru-RU" dirty="0" smtClean="0">
                <a:solidFill>
                  <a:srgbClr val="1F2328"/>
                </a:solidFill>
              </a:rPr>
              <a:t>возможность участвовать </a:t>
            </a:r>
            <a:r>
              <a:rPr lang="ru-RU" dirty="0">
                <a:solidFill>
                  <a:srgbClr val="1F2328"/>
                </a:solidFill>
              </a:rPr>
              <a:t>в открытых, </a:t>
            </a:r>
            <a:r>
              <a:rPr lang="ru-RU" dirty="0" err="1">
                <a:solidFill>
                  <a:srgbClr val="1F2328"/>
                </a:solidFill>
              </a:rPr>
              <a:t>воркшопах</a:t>
            </a:r>
            <a:r>
              <a:rPr lang="ru-RU" dirty="0">
                <a:solidFill>
                  <a:srgbClr val="1F2328"/>
                </a:solidFill>
              </a:rPr>
              <a:t>, </a:t>
            </a:r>
            <a:r>
              <a:rPr lang="ru-RU" dirty="0" smtClean="0">
                <a:solidFill>
                  <a:srgbClr val="1F2328"/>
                </a:solidFill>
              </a:rPr>
              <a:t>записаться </a:t>
            </a:r>
            <a:r>
              <a:rPr lang="ru-RU" dirty="0">
                <a:solidFill>
                  <a:srgbClr val="1F2328"/>
                </a:solidFill>
              </a:rPr>
              <a:t>на обучение по любому направлению, для абонентов МТС - использовать баллы МТС</a:t>
            </a:r>
          </a:p>
          <a:p>
            <a:endParaRPr lang="ru-RU" dirty="0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19"/>
          </p:nvPr>
        </p:nvSpPr>
        <p:spPr>
          <a:xfrm>
            <a:off x="8592767" y="3668608"/>
            <a:ext cx="3037738" cy="626838"/>
          </a:xfrm>
        </p:spPr>
        <p:txBody>
          <a:bodyPr/>
          <a:lstStyle/>
          <a:p>
            <a:r>
              <a:rPr lang="ru-RU" dirty="0"/>
              <a:t>Для преподавателей</a:t>
            </a:r>
          </a:p>
          <a:p>
            <a:endParaRPr lang="ru-RU" dirty="0"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20"/>
          </p:nvPr>
        </p:nvSpPr>
        <p:spPr>
          <a:xfrm>
            <a:off x="8592767" y="4074347"/>
            <a:ext cx="3048371" cy="1097736"/>
          </a:xfrm>
        </p:spPr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Система обеспечивает автоматизацию учета выполнения курсов, работы со студентами, что сокращает затраты времени</a:t>
            </a:r>
          </a:p>
          <a:p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21"/>
          </p:nvPr>
        </p:nvSpPr>
        <p:spPr>
          <a:xfrm>
            <a:off x="4571814" y="3668608"/>
            <a:ext cx="3037738" cy="626838"/>
          </a:xfrm>
        </p:spPr>
        <p:txBody>
          <a:bodyPr/>
          <a:lstStyle/>
          <a:p>
            <a:r>
              <a:rPr lang="ru-RU" dirty="0"/>
              <a:t>Для студентов</a:t>
            </a:r>
          </a:p>
          <a:p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2"/>
          </p:nvPr>
        </p:nvSpPr>
        <p:spPr>
          <a:xfrm>
            <a:off x="4571814" y="4074347"/>
            <a:ext cx="3048371" cy="1097736"/>
          </a:xfrm>
        </p:spPr>
        <p:txBody>
          <a:bodyPr/>
          <a:lstStyle/>
          <a:p>
            <a:r>
              <a:rPr lang="ru-RU" dirty="0" smtClean="0">
                <a:solidFill>
                  <a:srgbClr val="1F2328"/>
                </a:solidFill>
              </a:rPr>
              <a:t>За </a:t>
            </a:r>
            <a:r>
              <a:rPr lang="ru-RU" dirty="0">
                <a:solidFill>
                  <a:srgbClr val="1F2328"/>
                </a:solidFill>
              </a:rPr>
              <a:t>счет удобства система суммарно обеспечивает 10 млн. просмотров новых уроков на сайте в год</a:t>
            </a:r>
          </a:p>
          <a:p>
            <a:endParaRPr lang="ru-RU" dirty="0"/>
          </a:p>
        </p:txBody>
      </p:sp>
      <p:pic>
        <p:nvPicPr>
          <p:cNvPr id="32" name="Рисунок 31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C9B24CE2-7080-414C-ECDF-517698422C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/>
        </p:blipFill>
        <p:spPr/>
      </p:pic>
      <p:pic>
        <p:nvPicPr>
          <p:cNvPr id="40" name="Рисунок 39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7D22A7A4-8AFB-F3D3-0698-49CD1B02611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0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Рисунок 40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0FF39EAC-A77B-3E4A-CABF-EC02E831D79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8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Стрелка: шеврон 24" descr="красная стрелка">
            <a:extLst>
              <a:ext uri="{FF2B5EF4-FFF2-40B4-BE49-F238E27FC236}">
                <a16:creationId xmlns:a16="http://schemas.microsoft.com/office/drawing/2014/main" id="{A634D91F-1566-0969-9508-129C651B5BAB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4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/>
          </p:nvPr>
        </p:nvSpPr>
        <p:spPr>
          <a:xfrm>
            <a:off x="561496" y="3668608"/>
            <a:ext cx="3037738" cy="626838"/>
          </a:xfrm>
        </p:spPr>
        <p:txBody>
          <a:bodyPr/>
          <a:lstStyle/>
          <a:p>
            <a:r>
              <a:rPr lang="ru-RU" dirty="0"/>
              <a:t>Для администраторов</a:t>
            </a:r>
          </a:p>
          <a:p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550863" y="4074347"/>
            <a:ext cx="3048371" cy="1485535"/>
          </a:xfrm>
        </p:spPr>
        <p:txBody>
          <a:bodyPr/>
          <a:lstStyle/>
          <a:p>
            <a:r>
              <a:rPr lang="ru-RU" dirty="0" smtClean="0"/>
              <a:t>С</a:t>
            </a:r>
            <a:r>
              <a:rPr lang="ru-RU" dirty="0">
                <a:solidFill>
                  <a:srgbClr val="1F2328"/>
                </a:solidFill>
              </a:rPr>
              <a:t>истема обеспечивает автоматизацию добавления курсов, управления процессом обучения, мониторинга вовлеченности аудитории, что сокращает затраты времени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smtClean="0"/>
              <a:t>Для заказчика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0"/>
          </p:nvPr>
        </p:nvSpPr>
        <p:spPr>
          <a:xfrm>
            <a:off x="8592767" y="4074347"/>
            <a:ext cx="3048371" cy="2455031"/>
          </a:xfrm>
        </p:spPr>
        <p:txBody>
          <a:bodyPr/>
          <a:lstStyle/>
          <a:p>
            <a:r>
              <a:rPr lang="ru-RU" dirty="0" smtClean="0"/>
              <a:t>С</a:t>
            </a:r>
            <a:r>
              <a:rPr lang="ru-RU" dirty="0" smtClean="0">
                <a:solidFill>
                  <a:srgbClr val="1F2328"/>
                </a:solidFill>
              </a:rPr>
              <a:t>истема </a:t>
            </a:r>
            <a:r>
              <a:rPr lang="ru-RU" dirty="0">
                <a:solidFill>
                  <a:srgbClr val="1F2328"/>
                </a:solidFill>
              </a:rPr>
              <a:t>обеспечивает возможность развития собственной, интегрированной в экосистему МТС, образовательной платформы, распространение материалов о продвигаемых продуктах, знаний об использовании технологий экосистемы МТС (в частности, чтобы повысить их популярность, привлекать новых IT-специалистов)</a:t>
            </a:r>
          </a:p>
          <a:p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1"/>
          </p:nvPr>
        </p:nvSpPr>
        <p:spPr>
          <a:xfrm>
            <a:off x="4571814" y="3668608"/>
            <a:ext cx="3579128" cy="876137"/>
          </a:xfrm>
        </p:spPr>
        <p:txBody>
          <a:bodyPr/>
          <a:lstStyle/>
          <a:p>
            <a:r>
              <a:rPr lang="ru-RU" dirty="0"/>
              <a:t>Для специалистов по кадрам</a:t>
            </a:r>
          </a:p>
          <a:p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22"/>
          </p:nvPr>
        </p:nvSpPr>
        <p:spPr>
          <a:xfrm>
            <a:off x="4571814" y="4074347"/>
            <a:ext cx="3048371" cy="2067233"/>
          </a:xfrm>
        </p:spPr>
        <p:txBody>
          <a:bodyPr/>
          <a:lstStyle/>
          <a:p>
            <a:r>
              <a:rPr lang="ru-RU" dirty="0" smtClean="0">
                <a:solidFill>
                  <a:srgbClr val="1F2328"/>
                </a:solidFill>
              </a:rPr>
              <a:t>Система </a:t>
            </a:r>
            <a:r>
              <a:rPr lang="ru-RU" dirty="0">
                <a:solidFill>
                  <a:srgbClr val="1F2328"/>
                </a:solidFill>
              </a:rPr>
              <a:t>обеспечивает возможность использования материалов в корпоративном университете за счет интеграции, рассмотрения новых кандидатов для стажировки за счет рассмотрения 10 тыс. выданных сертификатов по итогам обучения в год</a:t>
            </a:r>
          </a:p>
          <a:p>
            <a:endParaRPr lang="ru-RU" dirty="0"/>
          </a:p>
        </p:txBody>
      </p:sp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99EABF4D-0F00-1377-CE26-9F7DD5C238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4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Рисунок 13" descr="Документ, договор, отчет, новые документы, добавление">
            <a:extLst>
              <a:ext uri="{FF2B5EF4-FFF2-40B4-BE49-F238E27FC236}">
                <a16:creationId xmlns:a16="http://schemas.microsoft.com/office/drawing/2014/main" id="{4D22A235-D084-9994-F9EB-B6CEF9861B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/>
      </p:pic>
      <p:pic>
        <p:nvPicPr>
          <p:cNvPr id="15" name="Рисунок 14" descr="График, диаграмма, презентация">
            <a:extLst>
              <a:ext uri="{FF2B5EF4-FFF2-40B4-BE49-F238E27FC236}">
                <a16:creationId xmlns:a16="http://schemas.microsoft.com/office/drawing/2014/main" id="{54131C94-445D-174B-B929-8705091CFF5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179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03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Образ новой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640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Dividers SectionNumber SlideNumber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итульники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CD8CC013-EBE6-4178-A022-72C2AB1BD1F2}"/>
    </a:ext>
  </a:extLst>
</a:theme>
</file>

<file path=ppt/theme/theme2.xml><?xml version="1.0" encoding="utf-8"?>
<a:theme xmlns:a="http://schemas.openxmlformats.org/drawingml/2006/main" name="Содержание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5ABF969E-0AB0-4122-97E9-AEC2CEA88E60}"/>
    </a:ext>
  </a:extLst>
</a:theme>
</file>

<file path=ppt/theme/theme3.xml><?xml version="1.0" encoding="utf-8"?>
<a:theme xmlns:a="http://schemas.openxmlformats.org/drawingml/2006/main" name="Шмуцтитул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FA03C437-6324-40EF-8EBD-7A829531ED01}"/>
    </a:ext>
  </a:extLst>
</a:theme>
</file>

<file path=ppt/theme/theme4.xml><?xml version="1.0" encoding="utf-8"?>
<a:theme xmlns:a="http://schemas.openxmlformats.org/drawingml/2006/main" name="Контент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5.xml><?xml version="1.0" encoding="utf-8"?>
<a:theme xmlns:a="http://schemas.openxmlformats.org/drawingml/2006/main" name="Слайды со спикером и команд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6.xml><?xml version="1.0" encoding="utf-8"?>
<a:theme xmlns:a="http://schemas.openxmlformats.org/drawingml/2006/main" name="Слайды с цитат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7.xml><?xml version="1.0" encoding="utf-8"?>
<a:theme xmlns:a="http://schemas.openxmlformats.org/drawingml/2006/main" name="Финаль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B9FCBF45-8897-40CD-9AA9-9EF832BB6B29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5440</TotalTime>
  <Words>1635</Words>
  <Application>Microsoft Office PowerPoint</Application>
  <PresentationFormat>Широкоэкранный</PresentationFormat>
  <Paragraphs>160</Paragraphs>
  <Slides>31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7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3" baseType="lpstr">
      <vt:lpstr>Arial</vt:lpstr>
      <vt:lpstr>Calibri</vt:lpstr>
      <vt:lpstr>MTS Extended Medium</vt:lpstr>
      <vt:lpstr>MTS Text</vt:lpstr>
      <vt:lpstr>Титульники</vt:lpstr>
      <vt:lpstr>Содержание</vt:lpstr>
      <vt:lpstr>Шмуцтитул</vt:lpstr>
      <vt:lpstr>Контентные слайды</vt:lpstr>
      <vt:lpstr>Слайды со спикером и командой</vt:lpstr>
      <vt:lpstr>Слайды с цитатой</vt:lpstr>
      <vt:lpstr>Финальные слайды</vt:lpstr>
      <vt:lpstr>Слайд think-cell</vt:lpstr>
      <vt:lpstr>Презентация проекта СupOfAle</vt:lpstr>
      <vt:lpstr>Содержание</vt:lpstr>
      <vt:lpstr>БТ. Предпосылки</vt:lpstr>
      <vt:lpstr>Презентация PowerPoint</vt:lpstr>
      <vt:lpstr>Текущее состояние «Поколение М»</vt:lpstr>
      <vt:lpstr>Бизнес-требования</vt:lpstr>
      <vt:lpstr>Презентация PowerPoint</vt:lpstr>
      <vt:lpstr>Презентация PowerPoint</vt:lpstr>
      <vt:lpstr>Образ новой системы</vt:lpstr>
      <vt:lpstr>Презентация PowerPoint</vt:lpstr>
      <vt:lpstr>Модули и стили интеграции</vt:lpstr>
      <vt:lpstr>Проблемы и драйверы</vt:lpstr>
      <vt:lpstr>Выбранное решение</vt:lpstr>
      <vt:lpstr>Выбранное решение</vt:lpstr>
      <vt:lpstr>Диаграмма контекста</vt:lpstr>
      <vt:lpstr>Диаграмма контейнеров</vt:lpstr>
      <vt:lpstr>Диаграмма контейнеров</vt:lpstr>
      <vt:lpstr>Аутентификация</vt:lpstr>
      <vt:lpstr>Используемые средства</vt:lpstr>
      <vt:lpstr>Схема аутентификации и регистрации студента</vt:lpstr>
      <vt:lpstr>Схема аутентификации и регистрации персонала</vt:lpstr>
      <vt:lpstr>Организация хранилища контента</vt:lpstr>
      <vt:lpstr>Решаемые задачи</vt:lpstr>
      <vt:lpstr>Схема решения в виде диаграммы контейнеров</vt:lpstr>
      <vt:lpstr>Трекинг событий</vt:lpstr>
      <vt:lpstr>Вовлечённость пользователей</vt:lpstr>
      <vt:lpstr>Преимущества МТСА</vt:lpstr>
      <vt:lpstr>Миграция пользователей и данных</vt:lpstr>
      <vt:lpstr>Презентация PowerPoint</vt:lpstr>
      <vt:lpstr>Вопросы безопасности</vt:lpstr>
      <vt:lpstr>За счёт чего обеспечивается безопасность системы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 презентаций</dc:title>
  <dc:creator>8325</dc:creator>
  <cp:lastModifiedBy>Алябьев Егор</cp:lastModifiedBy>
  <cp:revision>327</cp:revision>
  <dcterms:created xsi:type="dcterms:W3CDTF">2023-03-14T09:22:12Z</dcterms:created>
  <dcterms:modified xsi:type="dcterms:W3CDTF">2023-10-09T12:28:45Z</dcterms:modified>
</cp:coreProperties>
</file>